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53"/>
  </p:notesMasterIdLst>
  <p:sldIdLst>
    <p:sldId id="259" r:id="rId2"/>
    <p:sldId id="265" r:id="rId3"/>
    <p:sldId id="271" r:id="rId4"/>
    <p:sldId id="269" r:id="rId5"/>
    <p:sldId id="272" r:id="rId6"/>
    <p:sldId id="273" r:id="rId7"/>
    <p:sldId id="274" r:id="rId8"/>
    <p:sldId id="275" r:id="rId9"/>
    <p:sldId id="276" r:id="rId10"/>
    <p:sldId id="361" r:id="rId11"/>
    <p:sldId id="362" r:id="rId12"/>
    <p:sldId id="363" r:id="rId13"/>
    <p:sldId id="391" r:id="rId14"/>
    <p:sldId id="364" r:id="rId15"/>
    <p:sldId id="365" r:id="rId16"/>
    <p:sldId id="366" r:id="rId17"/>
    <p:sldId id="450" r:id="rId18"/>
    <p:sldId id="452" r:id="rId19"/>
    <p:sldId id="456" r:id="rId20"/>
    <p:sldId id="367" r:id="rId21"/>
    <p:sldId id="368" r:id="rId22"/>
    <p:sldId id="369" r:id="rId23"/>
    <p:sldId id="370" r:id="rId24"/>
    <p:sldId id="371" r:id="rId25"/>
    <p:sldId id="372" r:id="rId26"/>
    <p:sldId id="373" r:id="rId27"/>
    <p:sldId id="374" r:id="rId28"/>
    <p:sldId id="258" r:id="rId29"/>
    <p:sldId id="375" r:id="rId30"/>
    <p:sldId id="260" r:id="rId31"/>
    <p:sldId id="284" r:id="rId32"/>
    <p:sldId id="261" r:id="rId33"/>
    <p:sldId id="262" r:id="rId34"/>
    <p:sldId id="266" r:id="rId35"/>
    <p:sldId id="268" r:id="rId36"/>
    <p:sldId id="376" r:id="rId37"/>
    <p:sldId id="377" r:id="rId38"/>
    <p:sldId id="267" r:id="rId39"/>
    <p:sldId id="378" r:id="rId40"/>
    <p:sldId id="384" r:id="rId41"/>
    <p:sldId id="379" r:id="rId42"/>
    <p:sldId id="380" r:id="rId43"/>
    <p:sldId id="381" r:id="rId44"/>
    <p:sldId id="382" r:id="rId45"/>
    <p:sldId id="383" r:id="rId46"/>
    <p:sldId id="385" r:id="rId47"/>
    <p:sldId id="386" r:id="rId48"/>
    <p:sldId id="387" r:id="rId49"/>
    <p:sldId id="388" r:id="rId50"/>
    <p:sldId id="389" r:id="rId51"/>
    <p:sldId id="390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39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268C17-5B29-434E-80EC-B1ACD2E5A338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</dgm:pt>
    <dgm:pt modelId="{31C9E5B7-AA56-4B20-BFAD-75E47FCA7994}">
      <dgm:prSet phldrT="[Text]"/>
      <dgm:spPr/>
      <dgm:t>
        <a:bodyPr/>
        <a:lstStyle/>
        <a:p>
          <a:r>
            <a:rPr lang="en-US" dirty="0"/>
            <a:t>INPUT</a:t>
          </a:r>
        </a:p>
      </dgm:t>
    </dgm:pt>
    <dgm:pt modelId="{D1AB72E1-63B8-4B12-BABD-0E6FA21F8336}" type="parTrans" cxnId="{5B03766D-4A7F-453C-834E-346EAC145753}">
      <dgm:prSet/>
      <dgm:spPr/>
      <dgm:t>
        <a:bodyPr/>
        <a:lstStyle/>
        <a:p>
          <a:endParaRPr lang="en-US"/>
        </a:p>
      </dgm:t>
    </dgm:pt>
    <dgm:pt modelId="{5602D7A5-C4C6-4B63-8B5B-445E5B935BC6}" type="sibTrans" cxnId="{5B03766D-4A7F-453C-834E-346EAC145753}">
      <dgm:prSet/>
      <dgm:spPr/>
      <dgm:t>
        <a:bodyPr/>
        <a:lstStyle/>
        <a:p>
          <a:endParaRPr lang="en-US"/>
        </a:p>
      </dgm:t>
    </dgm:pt>
    <dgm:pt modelId="{F875052B-CBCA-4826-9E69-7DB221ABAFF5}">
      <dgm:prSet phldrT="[Text]"/>
      <dgm:spPr/>
      <dgm:t>
        <a:bodyPr/>
        <a:lstStyle/>
        <a:p>
          <a:r>
            <a:rPr lang="en-US" dirty="0"/>
            <a:t>PROCESS</a:t>
          </a:r>
        </a:p>
      </dgm:t>
    </dgm:pt>
    <dgm:pt modelId="{948CC89A-68CA-425F-AA25-EC6A216E63CE}" type="parTrans" cxnId="{7CC970C7-FE18-42B6-8357-8D15AEC6BF59}">
      <dgm:prSet/>
      <dgm:spPr/>
      <dgm:t>
        <a:bodyPr/>
        <a:lstStyle/>
        <a:p>
          <a:endParaRPr lang="en-US"/>
        </a:p>
      </dgm:t>
    </dgm:pt>
    <dgm:pt modelId="{69352021-D635-45BF-A62E-C35A4609F5E4}" type="sibTrans" cxnId="{7CC970C7-FE18-42B6-8357-8D15AEC6BF59}">
      <dgm:prSet/>
      <dgm:spPr/>
      <dgm:t>
        <a:bodyPr/>
        <a:lstStyle/>
        <a:p>
          <a:endParaRPr lang="en-US"/>
        </a:p>
      </dgm:t>
    </dgm:pt>
    <dgm:pt modelId="{725B3730-EB3E-4B49-BBDE-5668605E7690}">
      <dgm:prSet phldrT="[Text]"/>
      <dgm:spPr/>
      <dgm:t>
        <a:bodyPr/>
        <a:lstStyle/>
        <a:p>
          <a:r>
            <a:rPr lang="en-US" dirty="0"/>
            <a:t>OUTPUT</a:t>
          </a:r>
        </a:p>
      </dgm:t>
    </dgm:pt>
    <dgm:pt modelId="{1D308A09-F7E4-47B2-9346-9101CB3D04A9}" type="parTrans" cxnId="{AB4EBB4A-7C69-4C7C-B548-40AE032A4641}">
      <dgm:prSet/>
      <dgm:spPr/>
      <dgm:t>
        <a:bodyPr/>
        <a:lstStyle/>
        <a:p>
          <a:endParaRPr lang="en-US"/>
        </a:p>
      </dgm:t>
    </dgm:pt>
    <dgm:pt modelId="{ADABDF33-A6EA-4BF6-A851-E7BC6FB3B8BA}" type="sibTrans" cxnId="{AB4EBB4A-7C69-4C7C-B548-40AE032A4641}">
      <dgm:prSet/>
      <dgm:spPr/>
      <dgm:t>
        <a:bodyPr/>
        <a:lstStyle/>
        <a:p>
          <a:endParaRPr lang="en-US"/>
        </a:p>
      </dgm:t>
    </dgm:pt>
    <dgm:pt modelId="{4E4A20FD-95B6-41BC-B79A-852D56E31798}" type="pres">
      <dgm:prSet presAssocID="{E9268C17-5B29-434E-80EC-B1ACD2E5A338}" presName="Name0" presStyleCnt="0">
        <dgm:presLayoutVars>
          <dgm:dir/>
          <dgm:resizeHandles val="exact"/>
        </dgm:presLayoutVars>
      </dgm:prSet>
      <dgm:spPr/>
    </dgm:pt>
    <dgm:pt modelId="{3841353A-ACF5-4FD5-9B95-20B18F7457EA}" type="pres">
      <dgm:prSet presAssocID="{31C9E5B7-AA56-4B20-BFAD-75E47FCA7994}" presName="node" presStyleLbl="node1" presStyleIdx="0" presStyleCnt="3">
        <dgm:presLayoutVars>
          <dgm:bulletEnabled val="1"/>
        </dgm:presLayoutVars>
      </dgm:prSet>
      <dgm:spPr/>
    </dgm:pt>
    <dgm:pt modelId="{77E2A1C5-94A6-4A72-9278-6FC9A41FA7B2}" type="pres">
      <dgm:prSet presAssocID="{5602D7A5-C4C6-4B63-8B5B-445E5B935BC6}" presName="sibTrans" presStyleLbl="sibTrans2D1" presStyleIdx="0" presStyleCnt="2"/>
      <dgm:spPr/>
    </dgm:pt>
    <dgm:pt modelId="{97469BBB-CBA6-40E6-88CB-EF0DE421F900}" type="pres">
      <dgm:prSet presAssocID="{5602D7A5-C4C6-4B63-8B5B-445E5B935BC6}" presName="connectorText" presStyleLbl="sibTrans2D1" presStyleIdx="0" presStyleCnt="2"/>
      <dgm:spPr/>
    </dgm:pt>
    <dgm:pt modelId="{B499D051-3593-42DA-BABF-78EB8D598A28}" type="pres">
      <dgm:prSet presAssocID="{F875052B-CBCA-4826-9E69-7DB221ABAFF5}" presName="node" presStyleLbl="node1" presStyleIdx="1" presStyleCnt="3">
        <dgm:presLayoutVars>
          <dgm:bulletEnabled val="1"/>
        </dgm:presLayoutVars>
      </dgm:prSet>
      <dgm:spPr/>
    </dgm:pt>
    <dgm:pt modelId="{AC19BC26-2296-4E2D-84C8-53C84A899DED}" type="pres">
      <dgm:prSet presAssocID="{69352021-D635-45BF-A62E-C35A4609F5E4}" presName="sibTrans" presStyleLbl="sibTrans2D1" presStyleIdx="1" presStyleCnt="2"/>
      <dgm:spPr/>
    </dgm:pt>
    <dgm:pt modelId="{D23D1415-E4B3-4DCD-9BAC-697CACD613F0}" type="pres">
      <dgm:prSet presAssocID="{69352021-D635-45BF-A62E-C35A4609F5E4}" presName="connectorText" presStyleLbl="sibTrans2D1" presStyleIdx="1" presStyleCnt="2"/>
      <dgm:spPr/>
    </dgm:pt>
    <dgm:pt modelId="{C78BA4F7-E2DB-473E-A143-D675591867A4}" type="pres">
      <dgm:prSet presAssocID="{725B3730-EB3E-4B49-BBDE-5668605E7690}" presName="node" presStyleLbl="node1" presStyleIdx="2" presStyleCnt="3">
        <dgm:presLayoutVars>
          <dgm:bulletEnabled val="1"/>
        </dgm:presLayoutVars>
      </dgm:prSet>
      <dgm:spPr/>
    </dgm:pt>
  </dgm:ptLst>
  <dgm:cxnLst>
    <dgm:cxn modelId="{5DFEB508-3ACD-46F1-9D4E-636F23F72557}" type="presOf" srcId="{5602D7A5-C4C6-4B63-8B5B-445E5B935BC6}" destId="{77E2A1C5-94A6-4A72-9278-6FC9A41FA7B2}" srcOrd="0" destOrd="0" presId="urn:microsoft.com/office/officeart/2005/8/layout/process1"/>
    <dgm:cxn modelId="{43E75621-ED2C-41D9-AFF5-B2CDB6BE88EC}" type="presOf" srcId="{725B3730-EB3E-4B49-BBDE-5668605E7690}" destId="{C78BA4F7-E2DB-473E-A143-D675591867A4}" srcOrd="0" destOrd="0" presId="urn:microsoft.com/office/officeart/2005/8/layout/process1"/>
    <dgm:cxn modelId="{8FEE234A-2BA2-4418-94A0-02F9485D70FE}" type="presOf" srcId="{E9268C17-5B29-434E-80EC-B1ACD2E5A338}" destId="{4E4A20FD-95B6-41BC-B79A-852D56E31798}" srcOrd="0" destOrd="0" presId="urn:microsoft.com/office/officeart/2005/8/layout/process1"/>
    <dgm:cxn modelId="{AB4EBB4A-7C69-4C7C-B548-40AE032A4641}" srcId="{E9268C17-5B29-434E-80EC-B1ACD2E5A338}" destId="{725B3730-EB3E-4B49-BBDE-5668605E7690}" srcOrd="2" destOrd="0" parTransId="{1D308A09-F7E4-47B2-9346-9101CB3D04A9}" sibTransId="{ADABDF33-A6EA-4BF6-A851-E7BC6FB3B8BA}"/>
    <dgm:cxn modelId="{5B03766D-4A7F-453C-834E-346EAC145753}" srcId="{E9268C17-5B29-434E-80EC-B1ACD2E5A338}" destId="{31C9E5B7-AA56-4B20-BFAD-75E47FCA7994}" srcOrd="0" destOrd="0" parTransId="{D1AB72E1-63B8-4B12-BABD-0E6FA21F8336}" sibTransId="{5602D7A5-C4C6-4B63-8B5B-445E5B935BC6}"/>
    <dgm:cxn modelId="{3D98BA7E-2614-4925-98A4-10FD746DBDAD}" type="presOf" srcId="{5602D7A5-C4C6-4B63-8B5B-445E5B935BC6}" destId="{97469BBB-CBA6-40E6-88CB-EF0DE421F900}" srcOrd="1" destOrd="0" presId="urn:microsoft.com/office/officeart/2005/8/layout/process1"/>
    <dgm:cxn modelId="{7CC970C7-FE18-42B6-8357-8D15AEC6BF59}" srcId="{E9268C17-5B29-434E-80EC-B1ACD2E5A338}" destId="{F875052B-CBCA-4826-9E69-7DB221ABAFF5}" srcOrd="1" destOrd="0" parTransId="{948CC89A-68CA-425F-AA25-EC6A216E63CE}" sibTransId="{69352021-D635-45BF-A62E-C35A4609F5E4}"/>
    <dgm:cxn modelId="{A00C68C8-EC0E-40BA-86C7-E5D0CA0DFDDF}" type="presOf" srcId="{69352021-D635-45BF-A62E-C35A4609F5E4}" destId="{AC19BC26-2296-4E2D-84C8-53C84A899DED}" srcOrd="0" destOrd="0" presId="urn:microsoft.com/office/officeart/2005/8/layout/process1"/>
    <dgm:cxn modelId="{3A434DD6-FF1A-41DD-8685-2C09F5E518E6}" type="presOf" srcId="{F875052B-CBCA-4826-9E69-7DB221ABAFF5}" destId="{B499D051-3593-42DA-BABF-78EB8D598A28}" srcOrd="0" destOrd="0" presId="urn:microsoft.com/office/officeart/2005/8/layout/process1"/>
    <dgm:cxn modelId="{ED09BBEA-8811-48CD-B63A-A5BC323EE2A7}" type="presOf" srcId="{31C9E5B7-AA56-4B20-BFAD-75E47FCA7994}" destId="{3841353A-ACF5-4FD5-9B95-20B18F7457EA}" srcOrd="0" destOrd="0" presId="urn:microsoft.com/office/officeart/2005/8/layout/process1"/>
    <dgm:cxn modelId="{502FAEFB-9221-447B-B0E7-9C0D38CA6D86}" type="presOf" srcId="{69352021-D635-45BF-A62E-C35A4609F5E4}" destId="{D23D1415-E4B3-4DCD-9BAC-697CACD613F0}" srcOrd="1" destOrd="0" presId="urn:microsoft.com/office/officeart/2005/8/layout/process1"/>
    <dgm:cxn modelId="{C6D9E2C3-35A9-4EA0-BA5F-40FD0FF41E2C}" type="presParOf" srcId="{4E4A20FD-95B6-41BC-B79A-852D56E31798}" destId="{3841353A-ACF5-4FD5-9B95-20B18F7457EA}" srcOrd="0" destOrd="0" presId="urn:microsoft.com/office/officeart/2005/8/layout/process1"/>
    <dgm:cxn modelId="{62848E96-312D-4C1D-87F1-46065B69B217}" type="presParOf" srcId="{4E4A20FD-95B6-41BC-B79A-852D56E31798}" destId="{77E2A1C5-94A6-4A72-9278-6FC9A41FA7B2}" srcOrd="1" destOrd="0" presId="urn:microsoft.com/office/officeart/2005/8/layout/process1"/>
    <dgm:cxn modelId="{BA31315E-FA7B-4A8B-95F6-E7ED12BC30F5}" type="presParOf" srcId="{77E2A1C5-94A6-4A72-9278-6FC9A41FA7B2}" destId="{97469BBB-CBA6-40E6-88CB-EF0DE421F900}" srcOrd="0" destOrd="0" presId="urn:microsoft.com/office/officeart/2005/8/layout/process1"/>
    <dgm:cxn modelId="{5D460C51-3D6B-4B3B-B3AF-04662680A971}" type="presParOf" srcId="{4E4A20FD-95B6-41BC-B79A-852D56E31798}" destId="{B499D051-3593-42DA-BABF-78EB8D598A28}" srcOrd="2" destOrd="0" presId="urn:microsoft.com/office/officeart/2005/8/layout/process1"/>
    <dgm:cxn modelId="{94D38AE0-07FE-418C-BCAA-F2CE3A7F2A9B}" type="presParOf" srcId="{4E4A20FD-95B6-41BC-B79A-852D56E31798}" destId="{AC19BC26-2296-4E2D-84C8-53C84A899DED}" srcOrd="3" destOrd="0" presId="urn:microsoft.com/office/officeart/2005/8/layout/process1"/>
    <dgm:cxn modelId="{DA838F25-3315-4C71-80B3-F89061A4B2F6}" type="presParOf" srcId="{AC19BC26-2296-4E2D-84C8-53C84A899DED}" destId="{D23D1415-E4B3-4DCD-9BAC-697CACD613F0}" srcOrd="0" destOrd="0" presId="urn:microsoft.com/office/officeart/2005/8/layout/process1"/>
    <dgm:cxn modelId="{DF9F358B-FE51-4065-948B-B464CF2C9B08}" type="presParOf" srcId="{4E4A20FD-95B6-41BC-B79A-852D56E31798}" destId="{C78BA4F7-E2DB-473E-A143-D675591867A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353A-ACF5-4FD5-9B95-20B18F7457EA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INPUT</a:t>
          </a:r>
        </a:p>
      </dsp:txBody>
      <dsp:txXfrm>
        <a:off x="44665" y="2106299"/>
        <a:ext cx="2060143" cy="1206068"/>
      </dsp:txXfrm>
    </dsp:sp>
    <dsp:sp modelId="{77E2A1C5-94A6-4A72-9278-6FC9A41FA7B2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355850" y="2550475"/>
        <a:ext cx="316861" cy="317716"/>
      </dsp:txXfrm>
    </dsp:sp>
    <dsp:sp modelId="{B499D051-3593-42DA-BABF-78EB8D598A28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PROCESS</a:t>
          </a:r>
        </a:p>
      </dsp:txBody>
      <dsp:txXfrm>
        <a:off x="3033928" y="2106299"/>
        <a:ext cx="2060143" cy="1206068"/>
      </dsp:txXfrm>
    </dsp:sp>
    <dsp:sp modelId="{AC19BC26-2296-4E2D-84C8-53C84A899DED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345112" y="2550475"/>
        <a:ext cx="316861" cy="317716"/>
      </dsp:txXfrm>
    </dsp:sp>
    <dsp:sp modelId="{C78BA4F7-E2DB-473E-A143-D675591867A4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OUTPUT</a:t>
          </a:r>
        </a:p>
      </dsp:txBody>
      <dsp:txXfrm>
        <a:off x="6023190" y="2106299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16533A-F3C1-424D-85A5-E1838CFEBC97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307D9E-B35D-4B9F-A974-A2E494884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44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307D9E-B35D-4B9F-A974-A2E4948849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16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2BEF-4762-4F58-80D2-207E5C9B2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7375E6-53FD-4DF5-908A-FE69830B30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7A06C-ABBF-4448-B77D-006691D93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12/25/2021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84DEB-BAA2-47D4-9E76-F1D58007C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307D8-0B0E-41DE-9949-BD7E3B556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2548011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F195-8F30-44CC-ABE7-E1829A22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3CDE20-885E-4F97-A251-FA8939084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3E1F2-A57A-4483-A4F9-B9193F77C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12/25/2021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5CA75-F92A-4F1D-B845-7B5101B67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2892B-524F-4803-BAD8-442445C3F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0743407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7DF9C5-0E38-4ACA-9A0A-0BE0412BFC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69CE00-09B0-4AFB-9E97-C2264BAC7E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9DBC0-EDE9-4541-8F00-91C2B644C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12/25/2021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5E50B-F158-47BE-B080-C6EA146FB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4C8CA-6CC6-498A-A78F-26F135E0E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4212082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gradFill>
          <a:gsLst>
            <a:gs pos="0">
              <a:schemeClr val="accent2"/>
            </a:gs>
            <a:gs pos="50000">
              <a:schemeClr val="accent3"/>
            </a:gs>
            <a:gs pos="100000">
              <a:schemeClr val="dk1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140400" y="2310400"/>
            <a:ext cx="9911200" cy="1546400"/>
          </a:xfrm>
          <a:prstGeom prst="rect">
            <a:avLst/>
          </a:prstGeom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140400" y="3986003"/>
            <a:ext cx="9911200" cy="56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2pPr>
            <a:lvl3pPr lvl="2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3pPr>
            <a:lvl4pPr lvl="3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4pPr>
            <a:lvl5pPr lvl="4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5pPr>
            <a:lvl6pPr lvl="5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6pPr>
            <a:lvl7pPr lvl="6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7pPr>
            <a:lvl8pPr lvl="7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8pPr>
            <a:lvl9pPr lvl="8" rtl="0">
              <a:spcBef>
                <a:spcPts val="1067"/>
              </a:spcBef>
              <a:spcAft>
                <a:spcPts val="1067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01844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0" y="783695"/>
            <a:ext cx="10972555" cy="3309372"/>
          </a:xfrm>
          <a:prstGeom prst="rect">
            <a:avLst/>
          </a:prstGeom>
        </p:spPr>
        <p:txBody>
          <a:bodyPr lIns="72000" tIns="0" rIns="0" bIns="0" anchor="ctr">
            <a:noAutofit/>
          </a:bodyPr>
          <a:lstStyle/>
          <a:p>
            <a:endParaRPr lang="en-GB" sz="5321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615257" y="4354299"/>
            <a:ext cx="6356863" cy="262494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2581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 white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81873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F2BED-0CE9-47F8-9D72-4EB50FED1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62805-A42D-46BF-8233-D5C534192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DECA4-F422-447E-AE73-2CCEF199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E886C-A37A-4497-9527-BBF3D4D55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2E8BC-332E-4502-9497-567B8605D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F7A97-EB57-4D5E-9634-C88B87B1F2D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0241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7DEE8-1F17-46BB-A051-3C9F27B45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2817FA-6D07-4BF2-9DE2-C7F8D491D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6F0E0-B6E5-42A3-95AC-9B32D2879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12/25/2021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2E753-621F-4C87-8395-EC6073C1A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51617-5654-42E0-84CE-35C1AFB31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4099817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C37A5-D6B3-4AD6-A0B1-8C7010527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58598-0439-4E0B-87C2-621DC5FEA1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D5FC4F-9869-4B1A-AE06-BF204CD1A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30F8F7-2130-424A-9FCE-CEF5A45D8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12/25/2021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07D364-12E7-4704-807D-80E09D744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62584-B36F-4D59-A1DD-05DEEE2C2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210075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BC95B-5A49-4536-BD3C-06404810C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8E56F7-5E2A-490D-8D5D-C1008DAED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728D8-C655-48B5-B8BB-5488244EB5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CF004-C482-445A-9EBC-76B4F8FC9C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66C2E2-F371-4B66-BF94-F7A46B9E9B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D4C5FB-C1FF-4290-8712-25ADF1E2B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12/25/2021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73F58F-832E-471C-AE46-3C9CDADD3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620281-5C6E-41D9-AC51-27BDDFC1D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446234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B11D0-A917-4DA3-B66C-8CD96294C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D54E0E-9FDE-490B-A217-E80F81F76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12/25/2021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09D12D-51D8-4929-98EC-2D51209CC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469D43-8943-406B-8B89-4DC48F952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1239037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10446A-1DEF-4E59-848B-34C43405D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12/25/2021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3B3D25-CD5A-491C-9E8F-969E7DBEC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F07F5-30E1-43FC-BE24-CB066CC2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057950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4550B-071D-4466-B60F-2A45D5689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9B072-06D7-41DC-9AC3-28829FE32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DEA6A4-7DEE-4DEA-A2F0-B57BBE1B44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8EAB8B-2029-428C-984A-842138427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12/25/2021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6824C-32EC-4B33-A869-CA36B086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F164F7-6B2B-49E1-B0FB-F74C24149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001144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F4EC0-1BB7-423D-A787-E935946D9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F1289B-9CDF-456F-8000-49313FC1F4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1C4E28-FFC2-4B65-BC5E-C92AA6D7D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60494C-D671-40AB-B1C9-86E7CCE45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12/25/2021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9BEA3D-58BB-49D6-9680-3D3B2A0C2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95674A-DB27-48BE-B282-8A684A556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195727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B204BE-245E-4395-8745-62694A1F8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CD728-141B-43ED-A06F-ADC1F46663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D4D94-1D2A-4DC4-A860-83B82FF140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12/25/2021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F1732-2683-4236-8C23-0A13BC1EB5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B6CF8-3301-4D99-B3DD-841A2BDBD8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7535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</p:sldLayoutIdLst>
  <p:transition>
    <p:fade thruBlk="1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support@inmovidu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ctrTitle"/>
          </p:nvPr>
        </p:nvSpPr>
        <p:spPr>
          <a:xfrm>
            <a:off x="1140400" y="566681"/>
            <a:ext cx="9911200" cy="15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+mn-lt"/>
              </a:rPr>
              <a:t>Welcome to the Industrial Training  on </a:t>
            </a:r>
            <a:endParaRPr sz="5400" dirty="0">
              <a:solidFill>
                <a:schemeClr val="bg1"/>
              </a:solidFill>
            </a:endParaRPr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1"/>
          </p:nvPr>
        </p:nvSpPr>
        <p:spPr>
          <a:xfrm>
            <a:off x="1140400" y="2397104"/>
            <a:ext cx="9911200" cy="56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IoT Robotics </a:t>
            </a:r>
          </a:p>
          <a:p>
            <a:pPr algn="ctr"/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and Embedded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170C0F-B5D8-42E7-A2D3-0AA9092E44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410" y="4146986"/>
            <a:ext cx="5061030" cy="19253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D98602-8247-4D4C-BC85-637B39D14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5" y="4146986"/>
            <a:ext cx="5061030" cy="19253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2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50499" y="2743200"/>
            <a:ext cx="90595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7814087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EB7242-8E15-46FC-AC93-FF5D3C2D8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0BA8CC-2232-49DC-A3F5-8F4D474F6D56}"/>
              </a:ext>
            </a:extLst>
          </p:cNvPr>
          <p:cNvSpPr txBox="1"/>
          <p:nvPr/>
        </p:nvSpPr>
        <p:spPr>
          <a:xfrm>
            <a:off x="-1059289" y="427080"/>
            <a:ext cx="99843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Why do we use Internet?</a:t>
            </a: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807D0E8D-4566-4316-B238-B011EDB39C07}"/>
              </a:ext>
            </a:extLst>
          </p:cNvPr>
          <p:cNvSpPr/>
          <p:nvPr/>
        </p:nvSpPr>
        <p:spPr>
          <a:xfrm>
            <a:off x="633245" y="2913795"/>
            <a:ext cx="2700997" cy="13223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Social Networking</a:t>
            </a:r>
          </a:p>
        </p:txBody>
      </p:sp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87E44BF4-9890-45CF-844D-6B4BF43439E4}"/>
              </a:ext>
            </a:extLst>
          </p:cNvPr>
          <p:cNvSpPr/>
          <p:nvPr/>
        </p:nvSpPr>
        <p:spPr>
          <a:xfrm>
            <a:off x="4620048" y="2913795"/>
            <a:ext cx="2700997" cy="1322363"/>
          </a:xfrm>
          <a:prstGeom prst="round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Information Accessing</a:t>
            </a:r>
          </a:p>
        </p:txBody>
      </p:sp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DC4164D9-FE79-47CB-BC09-8D6512392E77}"/>
              </a:ext>
            </a:extLst>
          </p:cNvPr>
          <p:cNvSpPr/>
          <p:nvPr/>
        </p:nvSpPr>
        <p:spPr>
          <a:xfrm>
            <a:off x="8709883" y="2913794"/>
            <a:ext cx="2700997" cy="132236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402950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A64EF7-E378-4266-95DB-099749B366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97A3CB-AE3F-45BD-AC58-BD630327F284}"/>
              </a:ext>
            </a:extLst>
          </p:cNvPr>
          <p:cNvSpPr txBox="1"/>
          <p:nvPr/>
        </p:nvSpPr>
        <p:spPr>
          <a:xfrm>
            <a:off x="3940935" y="401897"/>
            <a:ext cx="563337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What is IoT?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AC8AE0-7776-4425-9E72-25DFADCC0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208" y="3384725"/>
            <a:ext cx="5314437" cy="28025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1B5680-90F3-4859-9CF5-A14C59F76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73" y="3078051"/>
            <a:ext cx="5899627" cy="34158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7804A0-D344-44E0-8EDD-6701CD5049B9}"/>
              </a:ext>
            </a:extLst>
          </p:cNvPr>
          <p:cNvSpPr txBox="1"/>
          <p:nvPr/>
        </p:nvSpPr>
        <p:spPr>
          <a:xfrm>
            <a:off x="1039969" y="1555308"/>
            <a:ext cx="10897476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1">
                    <a:lumMod val="25000"/>
                  </a:schemeClr>
                </a:solidFill>
              </a:rPr>
              <a:t>The network of physical objects—a.k.a. "things"—that are embedded with sensors, software, and other technologies for the purpose of connecting and exchanging data with other devices and systems over the Internet.</a:t>
            </a:r>
          </a:p>
        </p:txBody>
      </p:sp>
    </p:spTree>
    <p:extLst>
      <p:ext uri="{BB962C8B-B14F-4D97-AF65-F5344CB8AC3E}">
        <p14:creationId xmlns:p14="http://schemas.microsoft.com/office/powerpoint/2010/main" val="211297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E3D7DF-6419-44D0-91DE-A095422670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1730A4-8737-42AF-989F-B24B7624FC92}"/>
              </a:ext>
            </a:extLst>
          </p:cNvPr>
          <p:cNvSpPr txBox="1"/>
          <p:nvPr/>
        </p:nvSpPr>
        <p:spPr>
          <a:xfrm>
            <a:off x="3940935" y="401897"/>
            <a:ext cx="563337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Application of IoT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0B7221-E477-4C04-9434-6BB5E87838D7}"/>
              </a:ext>
            </a:extLst>
          </p:cNvPr>
          <p:cNvSpPr txBox="1"/>
          <p:nvPr/>
        </p:nvSpPr>
        <p:spPr>
          <a:xfrm>
            <a:off x="1039969" y="1555307"/>
            <a:ext cx="6944932" cy="4455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>
                    <a:lumMod val="25000"/>
                  </a:schemeClr>
                </a:solidFill>
              </a:rPr>
              <a:t>Building and Home Automation 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>
                    <a:lumMod val="25000"/>
                  </a:schemeClr>
                </a:solidFill>
              </a:rPr>
              <a:t>Manufacturing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>
                    <a:lumMod val="25000"/>
                  </a:schemeClr>
                </a:solidFill>
              </a:rPr>
              <a:t>Medical and Healthcare system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>
                    <a:lumMod val="25000"/>
                  </a:schemeClr>
                </a:solidFill>
              </a:rPr>
              <a:t>Media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>
                    <a:lumMod val="25000"/>
                  </a:schemeClr>
                </a:solidFill>
              </a:rPr>
              <a:t>Environmental monitoring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>
                    <a:lumMod val="25000"/>
                  </a:schemeClr>
                </a:solidFill>
              </a:rPr>
              <a:t>Infrastructure management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>
                    <a:lumMod val="25000"/>
                  </a:schemeClr>
                </a:solidFill>
              </a:rPr>
              <a:t>Energy Management 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>
                    <a:lumMod val="25000"/>
                  </a:schemeClr>
                </a:solidFill>
              </a:rPr>
              <a:t>Better quality of life for elder people. </a:t>
            </a:r>
          </a:p>
        </p:txBody>
      </p:sp>
    </p:spTree>
    <p:extLst>
      <p:ext uri="{BB962C8B-B14F-4D97-AF65-F5344CB8AC3E}">
        <p14:creationId xmlns:p14="http://schemas.microsoft.com/office/powerpoint/2010/main" val="198437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EAA6E5-C0AA-4A2E-8D7B-37BA7F1F99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A3876E-59FB-4DEC-8838-6CC17A665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75763"/>
            <a:ext cx="12054624" cy="59791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310717-885A-4A85-83CB-86FECB59FEFA}"/>
              </a:ext>
            </a:extLst>
          </p:cNvPr>
          <p:cNvSpPr txBox="1"/>
          <p:nvPr/>
        </p:nvSpPr>
        <p:spPr>
          <a:xfrm>
            <a:off x="957414" y="229432"/>
            <a:ext cx="10277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Internet of Things (IoT) and non-IoT active device connections worldwide from 2010 to 2025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2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49F5EA-600D-4A78-963D-222170ED28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C04DF5-6092-445C-8A0F-59DC2FE37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873"/>
            <a:ext cx="12192000" cy="655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9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CAA986-F865-4DA0-969B-FF84A4C184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149AFF-4988-464A-A7A5-A3A1DC719947}"/>
              </a:ext>
            </a:extLst>
          </p:cNvPr>
          <p:cNvSpPr txBox="1"/>
          <p:nvPr/>
        </p:nvSpPr>
        <p:spPr>
          <a:xfrm>
            <a:off x="2884868" y="489396"/>
            <a:ext cx="7083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Embedded System- Base of IoT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7ADB54-5B38-4E4D-8014-6E9BC5E1EEA7}"/>
              </a:ext>
            </a:extLst>
          </p:cNvPr>
          <p:cNvSpPr txBox="1"/>
          <p:nvPr/>
        </p:nvSpPr>
        <p:spPr>
          <a:xfrm>
            <a:off x="3178935" y="1523624"/>
            <a:ext cx="60456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</a:rPr>
              <a:t>COMBINATION</a:t>
            </a:r>
          </a:p>
          <a:p>
            <a:pPr algn="ctr"/>
            <a:r>
              <a:rPr lang="en-US" sz="3600" b="1" dirty="0">
                <a:solidFill>
                  <a:srgbClr val="0070C0"/>
                </a:solidFill>
              </a:rPr>
              <a:t>OF</a:t>
            </a:r>
          </a:p>
          <a:p>
            <a:pPr algn="ctr"/>
            <a:r>
              <a:rPr lang="en-US" sz="3600" b="1" dirty="0">
                <a:solidFill>
                  <a:srgbClr val="0070C0"/>
                </a:solidFill>
              </a:rPr>
              <a:t>HARDWARE + SOFTWARE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D338BC1-719D-4BF7-9A23-894A2E9632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9704175"/>
              </p:ext>
            </p:extLst>
          </p:nvPr>
        </p:nvGraphicFramePr>
        <p:xfrm>
          <a:off x="2032000" y="197024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936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842B6-1528-4399-945A-DE4152841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795" y="498041"/>
            <a:ext cx="10058400" cy="702303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latin typeface="Adobe Hebrew" panose="02040503050201020203" pitchFamily="18" charset="-79"/>
                <a:cs typeface="Adobe Hebrew" panose="02040503050201020203" pitchFamily="18" charset="-79"/>
              </a:rPr>
              <a:t>Embedded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7E275-FE68-4EC1-93E6-6F530BD69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9597"/>
          </a:xfrm>
        </p:spPr>
        <p:txBody>
          <a:bodyPr>
            <a:normAutofit fontScale="85000" lnSpcReduction="10000"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"It is a combination of hardware and software to perform a specific task"</a:t>
            </a:r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C682CCF-A992-4FAC-9FA3-CCA70A54119C}"/>
              </a:ext>
            </a:extLst>
          </p:cNvPr>
          <p:cNvCxnSpPr>
            <a:cxnSpLocks/>
          </p:cNvCxnSpPr>
          <p:nvPr/>
        </p:nvCxnSpPr>
        <p:spPr>
          <a:xfrm>
            <a:off x="1222310" y="2304662"/>
            <a:ext cx="99333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1408A09-EEBD-4A29-9679-11CCCC8D981D}"/>
              </a:ext>
            </a:extLst>
          </p:cNvPr>
          <p:cNvSpPr/>
          <p:nvPr/>
        </p:nvSpPr>
        <p:spPr>
          <a:xfrm>
            <a:off x="1159795" y="3027784"/>
            <a:ext cx="9933369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600" i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“An </a:t>
            </a:r>
            <a:r>
              <a:rPr lang="en-US" sz="2600" b="1" i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embedded system</a:t>
            </a:r>
            <a:r>
              <a:rPr lang="en-US" sz="2600" i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is a computer system with a dedicated function within a larger mechanical or electrical system, often with real-time computing constraints. It is embedded as part of a complete device often including hardware and mechanical parts. Embedded systems control many devices in common use today.”</a:t>
            </a:r>
            <a:endParaRPr lang="en-IN" sz="2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00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34FC27B-6520-4445-84BA-B4AB1B2D856F}"/>
              </a:ext>
            </a:extLst>
          </p:cNvPr>
          <p:cNvSpPr/>
          <p:nvPr/>
        </p:nvSpPr>
        <p:spPr>
          <a:xfrm>
            <a:off x="130628" y="842569"/>
            <a:ext cx="11930743" cy="284914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D702E6-EBD2-47FE-B46D-0E7AF1C9C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199" y="43450"/>
            <a:ext cx="10058400" cy="702303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latin typeface="Adobe Hebrew" panose="02040503050201020203" pitchFamily="18" charset="-79"/>
                <a:cs typeface="Adobe Hebrew" panose="02040503050201020203" pitchFamily="18" charset="-79"/>
              </a:rPr>
              <a:t>Components of Embedded Systems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3230B26-568C-4651-A85D-23C2AFA209B3}"/>
              </a:ext>
            </a:extLst>
          </p:cNvPr>
          <p:cNvSpPr/>
          <p:nvPr/>
        </p:nvSpPr>
        <p:spPr>
          <a:xfrm>
            <a:off x="309468" y="1147568"/>
            <a:ext cx="2192693" cy="99837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Power Supply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3E0BEC5-2853-4F90-AD33-C3B0E31FE2AE}"/>
              </a:ext>
            </a:extLst>
          </p:cNvPr>
          <p:cNvSpPr/>
          <p:nvPr/>
        </p:nvSpPr>
        <p:spPr>
          <a:xfrm>
            <a:off x="2654561" y="1147568"/>
            <a:ext cx="2192693" cy="99837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Processor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5A299AB-729F-4DD5-8C39-A86ADAC284D3}"/>
              </a:ext>
            </a:extLst>
          </p:cNvPr>
          <p:cNvSpPr/>
          <p:nvPr/>
        </p:nvSpPr>
        <p:spPr>
          <a:xfrm>
            <a:off x="4999654" y="1147568"/>
            <a:ext cx="2192693" cy="99837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IN" dirty="0"/>
              <a:t>Memory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B4D6DCC-62AE-433A-9647-DA969877C806}"/>
              </a:ext>
            </a:extLst>
          </p:cNvPr>
          <p:cNvSpPr/>
          <p:nvPr/>
        </p:nvSpPr>
        <p:spPr>
          <a:xfrm>
            <a:off x="7344747" y="1147567"/>
            <a:ext cx="2192693" cy="99837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IN"/>
              <a:t>Timers &amp; Counters</a:t>
            </a:r>
            <a:endParaRPr lang="en-IN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35AF8D8-DF4B-4B9A-9832-DA9F82D71174}"/>
              </a:ext>
            </a:extLst>
          </p:cNvPr>
          <p:cNvSpPr/>
          <p:nvPr/>
        </p:nvSpPr>
        <p:spPr>
          <a:xfrm>
            <a:off x="9689840" y="1147566"/>
            <a:ext cx="2192693" cy="99837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IN" dirty="0"/>
              <a:t>Communication Ports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2854F23-1E87-44F2-80BA-6304292BDC29}"/>
              </a:ext>
            </a:extLst>
          </p:cNvPr>
          <p:cNvSpPr/>
          <p:nvPr/>
        </p:nvSpPr>
        <p:spPr>
          <a:xfrm>
            <a:off x="2654561" y="2456962"/>
            <a:ext cx="2192693" cy="99837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IN" dirty="0"/>
              <a:t>Input &amp; Output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B49687A-EF69-4700-9133-C64AF6928485}"/>
              </a:ext>
            </a:extLst>
          </p:cNvPr>
          <p:cNvSpPr/>
          <p:nvPr/>
        </p:nvSpPr>
        <p:spPr>
          <a:xfrm>
            <a:off x="4999652" y="2456962"/>
            <a:ext cx="2192693" cy="99837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IN" dirty="0"/>
              <a:t>Application Specific Circuits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4876434-0FFE-4B2F-8DD5-AF0A900B57A7}"/>
              </a:ext>
            </a:extLst>
          </p:cNvPr>
          <p:cNvSpPr/>
          <p:nvPr/>
        </p:nvSpPr>
        <p:spPr>
          <a:xfrm>
            <a:off x="7344743" y="2456962"/>
            <a:ext cx="2192693" cy="99837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IN" dirty="0"/>
              <a:t>Software Components</a:t>
            </a:r>
          </a:p>
        </p:txBody>
      </p:sp>
      <p:sp>
        <p:nvSpPr>
          <p:cNvPr id="22" name="Callout: Bent Line 21">
            <a:extLst>
              <a:ext uri="{FF2B5EF4-FFF2-40B4-BE49-F238E27FC236}">
                <a16:creationId xmlns:a16="http://schemas.microsoft.com/office/drawing/2014/main" id="{DE734AC5-B19B-4292-920E-45821BBDE268}"/>
              </a:ext>
            </a:extLst>
          </p:cNvPr>
          <p:cNvSpPr/>
          <p:nvPr/>
        </p:nvSpPr>
        <p:spPr>
          <a:xfrm>
            <a:off x="1850042" y="4152351"/>
            <a:ext cx="10129767" cy="215585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7298"/>
              <a:gd name="adj6" fmla="val -16664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numCol="2" rtlCol="0" anchor="ctr"/>
          <a:lstStyle/>
          <a:p>
            <a:pPr fontAlgn="base"/>
            <a:r>
              <a:rPr lang="en-IN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Stable &amp; Smooth Output</a:t>
            </a:r>
          </a:p>
          <a:p>
            <a:pPr fontAlgn="base"/>
            <a:r>
              <a:rPr lang="en-IN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Proper Output Current to Drive the Load</a:t>
            </a:r>
          </a:p>
          <a:p>
            <a:pPr fontAlgn="base"/>
            <a:r>
              <a:rPr lang="en-IN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Perfect Power Efficiency</a:t>
            </a:r>
          </a:p>
          <a:p>
            <a:pPr fontAlgn="base"/>
            <a:r>
              <a:rPr lang="en-IN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Stable in Different Temperature Range</a:t>
            </a:r>
          </a:p>
          <a:p>
            <a:pPr fontAlgn="base"/>
            <a:r>
              <a:rPr lang="en-IN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Proper Noise Filtering</a:t>
            </a:r>
          </a:p>
          <a:p>
            <a:pPr fontAlgn="base"/>
            <a:r>
              <a:rPr lang="en-IN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Proper Decoupling</a:t>
            </a:r>
          </a:p>
          <a:p>
            <a:pPr fontAlgn="base"/>
            <a:r>
              <a:rPr lang="en-IN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Line Regulation changes</a:t>
            </a:r>
          </a:p>
          <a:p>
            <a:pPr fontAlgn="base"/>
            <a:r>
              <a:rPr lang="en-IN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Load Regulation – Fluctuation in output voltage when load current changes</a:t>
            </a:r>
          </a:p>
          <a:p>
            <a:pPr fontAlgn="base"/>
            <a:r>
              <a:rPr lang="en-IN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Efficiency</a:t>
            </a:r>
          </a:p>
          <a:p>
            <a:pPr fontAlgn="base"/>
            <a:r>
              <a:rPr lang="en-IN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Input/Output</a:t>
            </a:r>
            <a:r>
              <a:rPr lang="en-IN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Ripple Voltage</a:t>
            </a:r>
          </a:p>
          <a:p>
            <a:pPr fontAlgn="base"/>
            <a:r>
              <a:rPr lang="en-IN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Transient Response</a:t>
            </a:r>
          </a:p>
          <a:p>
            <a:pPr fontAlgn="base"/>
            <a:r>
              <a:rPr lang="en-IN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Allowable Dissipation</a:t>
            </a:r>
          </a:p>
        </p:txBody>
      </p:sp>
      <p:sp>
        <p:nvSpPr>
          <p:cNvPr id="23" name="Callout: Bent Line 22">
            <a:extLst>
              <a:ext uri="{FF2B5EF4-FFF2-40B4-BE49-F238E27FC236}">
                <a16:creationId xmlns:a16="http://schemas.microsoft.com/office/drawing/2014/main" id="{F1A8C8FE-EFB3-4E90-8A75-7199CC245838}"/>
              </a:ext>
            </a:extLst>
          </p:cNvPr>
          <p:cNvSpPr/>
          <p:nvPr/>
        </p:nvSpPr>
        <p:spPr>
          <a:xfrm>
            <a:off x="1838526" y="4152351"/>
            <a:ext cx="10129767" cy="215585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7298"/>
              <a:gd name="adj6" fmla="val -16664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numCol="2" rtlCol="0" anchor="ctr"/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Speed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Unit Price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Packaging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Performance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Peripheral Set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Timer on the Chip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Operating Voltage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Number of I/O Pins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Power Consumption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Amount of RAM and ROM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Specialized Processing Units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Architecture 8-bit, 16-bit, or 32-bit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IN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048A430E-54CA-4840-A62A-B4344EAA1752}"/>
              </a:ext>
            </a:extLst>
          </p:cNvPr>
          <p:cNvSpPr/>
          <p:nvPr/>
        </p:nvSpPr>
        <p:spPr>
          <a:xfrm>
            <a:off x="1832768" y="4152351"/>
            <a:ext cx="10129767" cy="215585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7298"/>
              <a:gd name="adj6" fmla="val -16664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numCol="2" rtlCol="0" anchor="ctr"/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Read-Only memory(RAM)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Random Access Memory(ROM)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Electrically Erasable Programmable Read-Only Memory (EEPROM)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IN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7" name="Callout: Bent Line 26">
            <a:extLst>
              <a:ext uri="{FF2B5EF4-FFF2-40B4-BE49-F238E27FC236}">
                <a16:creationId xmlns:a16="http://schemas.microsoft.com/office/drawing/2014/main" id="{C74FDE35-59D2-4A55-AA13-AB1F05FE83A4}"/>
              </a:ext>
            </a:extLst>
          </p:cNvPr>
          <p:cNvSpPr/>
          <p:nvPr/>
        </p:nvSpPr>
        <p:spPr>
          <a:xfrm>
            <a:off x="1821252" y="4152351"/>
            <a:ext cx="10129767" cy="215585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7298"/>
              <a:gd name="adj6" fmla="val -16664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numCol="2" rtlCol="0" anchor="ctr"/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UART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CAN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SPI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I2C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USB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Ethernet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RS-232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RS-423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RS-485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N" sz="2000" dirty="0"/>
              <a:t>UART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N" sz="2000" dirty="0"/>
              <a:t>I2C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N" sz="2000" dirty="0"/>
              <a:t>SPI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IN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1091A015-C014-4BD7-8CDD-AACE046C4860}"/>
              </a:ext>
            </a:extLst>
          </p:cNvPr>
          <p:cNvSpPr/>
          <p:nvPr/>
        </p:nvSpPr>
        <p:spPr>
          <a:xfrm>
            <a:off x="1821251" y="4148998"/>
            <a:ext cx="10129767" cy="215585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7298"/>
              <a:gd name="adj6" fmla="val -16664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numCol="2" rtlCol="0" anchor="ctr"/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Power Supply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Processor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Display Device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Buzzer for Alert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Device Drivers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MEMS devices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IN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91FB7EF7-393E-4688-ADAE-B89D676CD1DB}"/>
              </a:ext>
            </a:extLst>
          </p:cNvPr>
          <p:cNvSpPr/>
          <p:nvPr/>
        </p:nvSpPr>
        <p:spPr>
          <a:xfrm>
            <a:off x="1792460" y="4155704"/>
            <a:ext cx="10129767" cy="215585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7298"/>
              <a:gd name="adj6" fmla="val -16664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numCol="2" rtlCol="0" anchor="ctr"/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N" dirty="0"/>
              <a:t>Assembler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N" dirty="0"/>
              <a:t>Emulator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N" dirty="0"/>
              <a:t>Debugger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N" dirty="0"/>
              <a:t>Compiler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IN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068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7" grpId="0" animBg="1"/>
      <p:bldP spid="22" grpId="0" animBg="1"/>
      <p:bldP spid="22" grpId="1" animBg="1"/>
      <p:bldP spid="23" grpId="0" animBg="1"/>
      <p:bldP spid="23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30" grpId="0" animBg="1"/>
      <p:bldP spid="3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90FF29-384B-44EE-ADA6-3BC1A506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395" y="824937"/>
            <a:ext cx="9403536" cy="9117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6000" b="1" spc="50" dirty="0">
                <a:ln w="11430"/>
                <a:solidFill>
                  <a:srgbClr val="002060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a few points to remember…</a:t>
            </a:r>
            <a:endParaRPr lang="en-US" sz="6000" b="1" cap="none" spc="50" dirty="0">
              <a:ln w="11430"/>
              <a:solidFill>
                <a:srgbClr val="002060"/>
              </a:solidFill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50D488D-F51E-4139-A968-5CDFC7C4B4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6" t="37142" r="20751" b="36420"/>
          <a:stretch/>
        </p:blipFill>
        <p:spPr>
          <a:xfrm>
            <a:off x="3276600" y="2150834"/>
            <a:ext cx="5638800" cy="1965961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8415E0A0-1C6B-4233-83E1-8B182159A688}"/>
              </a:ext>
            </a:extLst>
          </p:cNvPr>
          <p:cNvSpPr/>
          <p:nvPr/>
        </p:nvSpPr>
        <p:spPr bwMode="auto">
          <a:xfrm rot="16200000">
            <a:off x="4800736" y="2847396"/>
            <a:ext cx="673396" cy="2910520"/>
          </a:xfrm>
          <a:prstGeom prst="leftBrac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D1D45-42CF-4CD1-B269-617535E22466}"/>
              </a:ext>
            </a:extLst>
          </p:cNvPr>
          <p:cNvSpPr txBox="1"/>
          <p:nvPr/>
        </p:nvSpPr>
        <p:spPr>
          <a:xfrm>
            <a:off x="4041070" y="4813125"/>
            <a:ext cx="2431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 Bold" panose="0205070206050A020403" pitchFamily="18" charset="0"/>
              </a:rPr>
              <a:t>ANALOG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046564A2-C02A-46C6-8BFF-0713A4968F9F}"/>
              </a:ext>
            </a:extLst>
          </p:cNvPr>
          <p:cNvSpPr/>
          <p:nvPr/>
        </p:nvSpPr>
        <p:spPr bwMode="auto">
          <a:xfrm rot="16200000">
            <a:off x="7264478" y="3408428"/>
            <a:ext cx="847164" cy="1788457"/>
          </a:xfrm>
          <a:prstGeom prst="leftBrac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974F25-43E2-4CCF-AFCE-4BB57630148F}"/>
              </a:ext>
            </a:extLst>
          </p:cNvPr>
          <p:cNvSpPr txBox="1"/>
          <p:nvPr/>
        </p:nvSpPr>
        <p:spPr>
          <a:xfrm>
            <a:off x="6709325" y="4817976"/>
            <a:ext cx="2206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 Bold" panose="0205070206050A020403" pitchFamily="18" charset="0"/>
              </a:rPr>
              <a:t>DIGITAL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280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2"/>
          <p:cNvSpPr txBox="1"/>
          <p:nvPr/>
        </p:nvSpPr>
        <p:spPr>
          <a:xfrm>
            <a:off x="275240" y="2217983"/>
            <a:ext cx="10536349" cy="43538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90000" lnSpcReduction="20000"/>
          </a:bodyPr>
          <a:lstStyle/>
          <a:p>
            <a:pPr marL="522461" indent="-391846">
              <a:lnSpc>
                <a:spcPct val="150000"/>
              </a:lnSpc>
              <a:spcAft>
                <a:spcPts val="1286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19" spc="-1" dirty="0">
                <a:latin typeface="Arial"/>
              </a:rPr>
              <a:t>IoT is very crucial in the development of the technology environment because it brings about a huge shift in our professional and personal lives. </a:t>
            </a:r>
          </a:p>
          <a:p>
            <a:pPr marL="522461" indent="-391846">
              <a:lnSpc>
                <a:spcPct val="150000"/>
              </a:lnSpc>
              <a:spcAft>
                <a:spcPts val="1286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19" spc="-1" dirty="0">
                <a:latin typeface="Arial"/>
              </a:rPr>
              <a:t>Be in demand - With 13 billion+ IoT devices already in use and more being added every second, the demand for IoT Engineers is increasing exponentially.</a:t>
            </a:r>
          </a:p>
          <a:p>
            <a:pPr marL="522461" indent="-391846">
              <a:lnSpc>
                <a:spcPct val="150000"/>
              </a:lnSpc>
              <a:spcAft>
                <a:spcPts val="1286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19" spc="-1" dirty="0">
                <a:latin typeface="Arial"/>
              </a:rPr>
              <a:t>A multi-disciplinary field and basket of job opportunities </a:t>
            </a:r>
          </a:p>
          <a:p>
            <a:pPr marL="522461" indent="-391846">
              <a:lnSpc>
                <a:spcPct val="150000"/>
              </a:lnSpc>
              <a:spcAft>
                <a:spcPts val="1286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19" spc="-1" dirty="0">
                <a:latin typeface="Arial"/>
              </a:rPr>
              <a:t>Entrepreneurship </a:t>
            </a:r>
          </a:p>
          <a:p>
            <a:pPr marL="522461" indent="-391846">
              <a:lnSpc>
                <a:spcPct val="150000"/>
              </a:lnSpc>
              <a:spcAft>
                <a:spcPts val="1286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19" spc="-1" dirty="0">
                <a:latin typeface="Arial"/>
              </a:rPr>
              <a:t>And do you know that Avg. Salary of an IoT, Robotics and Embedded Developer is about $106,528 PA.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93A5E-1DEC-4EEC-872D-28FE6A5A8AF3}"/>
              </a:ext>
            </a:extLst>
          </p:cNvPr>
          <p:cNvSpPr txBox="1"/>
          <p:nvPr/>
        </p:nvSpPr>
        <p:spPr>
          <a:xfrm>
            <a:off x="618185" y="682581"/>
            <a:ext cx="62937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Why you should learn IoT Robotics </a:t>
            </a:r>
          </a:p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and Embedded System?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4571B1-2D1D-434A-B401-57CC336D7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FA082-C712-49F5-84DC-583F3C82E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140" y="1101279"/>
            <a:ext cx="8681720" cy="5495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82540E-5FFD-441D-B06C-86A5DB1CDE2B}"/>
              </a:ext>
            </a:extLst>
          </p:cNvPr>
          <p:cNvSpPr txBox="1"/>
          <p:nvPr/>
        </p:nvSpPr>
        <p:spPr>
          <a:xfrm>
            <a:off x="343373" y="260796"/>
            <a:ext cx="11315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</a:rPr>
              <a:t>Popular Embedded system devices for IoT</a:t>
            </a:r>
          </a:p>
        </p:txBody>
      </p:sp>
    </p:spTree>
    <p:extLst>
      <p:ext uri="{BB962C8B-B14F-4D97-AF65-F5344CB8AC3E}">
        <p14:creationId xmlns:p14="http://schemas.microsoft.com/office/powerpoint/2010/main" val="36469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2256D0-763D-455C-8164-4E1AB8594A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070FC4-4FC9-4FFD-A092-FBA5F69CC343}"/>
              </a:ext>
            </a:extLst>
          </p:cNvPr>
          <p:cNvSpPr txBox="1"/>
          <p:nvPr/>
        </p:nvSpPr>
        <p:spPr>
          <a:xfrm>
            <a:off x="1915496" y="231818"/>
            <a:ext cx="83610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</a:rPr>
              <a:t>Getting Started with </a:t>
            </a:r>
            <a:r>
              <a:rPr lang="en-US" sz="4400" b="1" dirty="0" err="1">
                <a:solidFill>
                  <a:srgbClr val="0070C0"/>
                </a:solidFill>
              </a:rPr>
              <a:t>Tinkercad</a:t>
            </a:r>
            <a:endParaRPr lang="en-US" sz="44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CF1E7C-CFEC-454D-885E-D594315C7ED3}"/>
              </a:ext>
            </a:extLst>
          </p:cNvPr>
          <p:cNvSpPr txBox="1"/>
          <p:nvPr/>
        </p:nvSpPr>
        <p:spPr>
          <a:xfrm>
            <a:off x="5929893" y="2057016"/>
            <a:ext cx="57493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Tinkercad</a:t>
            </a:r>
            <a:r>
              <a:rPr lang="en-US" sz="2400" dirty="0"/>
              <a:t> is a free an easy to use circuit simulating platform. </a:t>
            </a:r>
          </a:p>
          <a:p>
            <a:endParaRPr lang="en-US" sz="2400" dirty="0"/>
          </a:p>
          <a:p>
            <a:r>
              <a:rPr lang="en-US" sz="2400" dirty="0"/>
              <a:t>It is an web based platform </a:t>
            </a:r>
          </a:p>
          <a:p>
            <a:endParaRPr lang="en-US" sz="2400" dirty="0"/>
          </a:p>
          <a:p>
            <a:r>
              <a:rPr lang="en-US" sz="2400" dirty="0" err="1"/>
              <a:t>Tinkercad</a:t>
            </a:r>
            <a:r>
              <a:rPr lang="en-US" sz="2400" dirty="0"/>
              <a:t> Circuits allows anyone to virtually create and program Arduino projects without the need for physical hardware.</a:t>
            </a:r>
          </a:p>
        </p:txBody>
      </p:sp>
      <p:pic>
        <p:nvPicPr>
          <p:cNvPr id="1026" name="Picture 2" descr="Tinkercad | Create 3D digital designs with online CAD | Tinkercad">
            <a:extLst>
              <a:ext uri="{FF2B5EF4-FFF2-40B4-BE49-F238E27FC236}">
                <a16:creationId xmlns:a16="http://schemas.microsoft.com/office/drawing/2014/main" id="{1770B674-4FF4-466C-B632-F16558E07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79" y="2646409"/>
            <a:ext cx="4599962" cy="156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8F43A9-0C0E-457B-AFB6-F7988FCDB867}"/>
              </a:ext>
            </a:extLst>
          </p:cNvPr>
          <p:cNvSpPr txBox="1"/>
          <p:nvPr/>
        </p:nvSpPr>
        <p:spPr>
          <a:xfrm>
            <a:off x="3530617" y="6164517"/>
            <a:ext cx="574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Link: </a:t>
            </a:r>
            <a:r>
              <a:rPr lang="en-US" sz="24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https://www.tinkercad.com/</a:t>
            </a:r>
          </a:p>
        </p:txBody>
      </p:sp>
    </p:spTree>
    <p:extLst>
      <p:ext uri="{BB962C8B-B14F-4D97-AF65-F5344CB8AC3E}">
        <p14:creationId xmlns:p14="http://schemas.microsoft.com/office/powerpoint/2010/main" val="2929142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A6A65C-2A2C-4983-8FCE-AD89013E05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4E2BA42-11BD-4B4A-8AC3-5240187EA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4200"/>
            <a:ext cx="12192000" cy="568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327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779A5C-C798-4BAA-838B-61A6EFFFEF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7598777-1436-4EF7-B081-C73D61A84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0"/>
            <a:ext cx="121348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549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3E2054-6D09-4A67-83CB-AEA8894D8A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0304209-692F-44AF-AE9B-1C8773663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8" y="0"/>
            <a:ext cx="120761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149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F1A0BC-B882-4850-AEDE-7EDCCE85A7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FF63779-9627-491A-8020-048F86D9A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123825"/>
            <a:ext cx="11706225" cy="661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657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ABEE7A-1FBF-4E25-BE0E-96BDDDD152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BCE9881-5AC7-4FAA-A859-7113E2865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0"/>
            <a:ext cx="121078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530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7AF8AA-0635-4FD1-B089-CDF7BE0D3C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03D2586-F950-404A-B430-77D44E0E4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0"/>
            <a:ext cx="121348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129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2ED59EE0-0A49-4CE6-9563-AEDB348B55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2507" y="736601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b="1" u="sng" dirty="0">
                <a:solidFill>
                  <a:schemeClr val="tx1"/>
                </a:solidFill>
              </a:rPr>
              <a:t>RESISTORS</a:t>
            </a:r>
          </a:p>
        </p:txBody>
      </p:sp>
      <p:sp>
        <p:nvSpPr>
          <p:cNvPr id="12290" name="Rectangle 3">
            <a:extLst>
              <a:ext uri="{FF2B5EF4-FFF2-40B4-BE49-F238E27FC236}">
                <a16:creationId xmlns:a16="http://schemas.microsoft.com/office/drawing/2014/main" id="{72B14716-9F5D-4081-8BF3-948B79796D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Resistors are used to limit current or divide voltage and in some cases, generate heat.</a:t>
            </a:r>
          </a:p>
          <a:p>
            <a:r>
              <a:rPr lang="en-US" altLang="en-US" dirty="0"/>
              <a:t>Used for driving circuit which requires low current and voltage than available.</a:t>
            </a:r>
          </a:p>
          <a:p>
            <a:r>
              <a:rPr lang="en-US" altLang="en-US" dirty="0"/>
              <a:t>A two terminal non-</a:t>
            </a:r>
            <a:r>
              <a:rPr lang="en-US" altLang="en-US" dirty="0" err="1"/>
              <a:t>polarised</a:t>
            </a:r>
            <a:r>
              <a:rPr lang="en-US" altLang="en-US" dirty="0"/>
              <a:t> component.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5">
            <a:extLst>
              <a:ext uri="{FF2B5EF4-FFF2-40B4-BE49-F238E27FC236}">
                <a16:creationId xmlns:a16="http://schemas.microsoft.com/office/drawing/2014/main" id="{77347B87-0812-4136-BFDC-38D45F930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80820" y="3939382"/>
            <a:ext cx="1374775" cy="385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6">
            <a:extLst>
              <a:ext uri="{FF2B5EF4-FFF2-40B4-BE49-F238E27FC236}">
                <a16:creationId xmlns:a16="http://schemas.microsoft.com/office/drawing/2014/main" id="{8688AE1B-8F5E-4537-8466-005CC8476C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Unit of resistance is ohm.</a:t>
            </a:r>
          </a:p>
          <a:p>
            <a:r>
              <a:rPr lang="en-US" altLang="en-US" dirty="0"/>
              <a:t>Notation for resistance </a:t>
            </a:r>
          </a:p>
          <a:p>
            <a:pPr>
              <a:buFontTx/>
              <a:buNone/>
            </a:pPr>
            <a:r>
              <a:rPr lang="en-US" altLang="en-US" dirty="0"/>
              <a:t>		O- for ohm</a:t>
            </a:r>
          </a:p>
          <a:p>
            <a:pPr>
              <a:buFontTx/>
              <a:buNone/>
            </a:pPr>
            <a:r>
              <a:rPr lang="en-US" altLang="en-US" dirty="0"/>
              <a:t>		K- for kilo ohm</a:t>
            </a:r>
          </a:p>
          <a:p>
            <a:pPr>
              <a:buFontTx/>
              <a:buNone/>
            </a:pPr>
            <a:r>
              <a:rPr lang="en-US" altLang="en-US" dirty="0"/>
              <a:t>		M- for mega ohm</a:t>
            </a:r>
          </a:p>
          <a:p>
            <a:pPr>
              <a:buFontTx/>
              <a:buNone/>
            </a:pPr>
            <a:endParaRPr lang="en-US" altLang="en-US" dirty="0"/>
          </a:p>
        </p:txBody>
      </p:sp>
      <p:sp>
        <p:nvSpPr>
          <p:cNvPr id="11268" name="Text Box 9">
            <a:extLst>
              <a:ext uri="{FF2B5EF4-FFF2-40B4-BE49-F238E27FC236}">
                <a16:creationId xmlns:a16="http://schemas.microsoft.com/office/drawing/2014/main" id="{B9103836-8906-4216-A392-9F897F70B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800" y="838399"/>
            <a:ext cx="13805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1" u="sng" dirty="0" err="1">
                <a:solidFill>
                  <a:schemeClr val="tx1"/>
                </a:solidFill>
              </a:rPr>
              <a:t>Contd</a:t>
            </a:r>
            <a:r>
              <a:rPr lang="en-US" altLang="en-US" sz="2400" b="1" u="sng" dirty="0">
                <a:solidFill>
                  <a:schemeClr val="tx1"/>
                </a:solidFill>
              </a:rPr>
              <a:t>…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2"/>
          <p:cNvSpPr txBox="1"/>
          <p:nvPr/>
        </p:nvSpPr>
        <p:spPr>
          <a:xfrm>
            <a:off x="489396" y="1468191"/>
            <a:ext cx="9303778" cy="49352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74500" lnSpcReduction="20000"/>
          </a:bodyPr>
          <a:lstStyle/>
          <a:p>
            <a:pPr marL="522461" indent="-391846">
              <a:spcAft>
                <a:spcPts val="1286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903" spc="-1" dirty="0">
                <a:latin typeface="Arial"/>
              </a:rPr>
              <a:t>Language: English</a:t>
            </a:r>
          </a:p>
          <a:p>
            <a:pPr marL="522461" indent="-391846">
              <a:spcAft>
                <a:spcPts val="1286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903" spc="-1" dirty="0">
                <a:latin typeface="Arial"/>
              </a:rPr>
              <a:t>Guided Learning Hour: 20-25 hours.</a:t>
            </a:r>
          </a:p>
          <a:p>
            <a:pPr marL="522461" indent="-391846">
              <a:spcAft>
                <a:spcPts val="1286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903" spc="-1" dirty="0">
                <a:latin typeface="Arial"/>
              </a:rPr>
              <a:t>Commitment Per week: 4 hours per week </a:t>
            </a:r>
          </a:p>
          <a:p>
            <a:pPr marL="522461" indent="-391846">
              <a:spcAft>
                <a:spcPts val="1286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903" spc="-1" dirty="0">
                <a:latin typeface="Arial"/>
              </a:rPr>
              <a:t>Training mode- Live online classes (learn from home and  Stay safe)</a:t>
            </a:r>
          </a:p>
          <a:p>
            <a:pPr marL="522461" indent="-391846">
              <a:spcAft>
                <a:spcPts val="1286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903" spc="-1" dirty="0">
                <a:latin typeface="Arial"/>
              </a:rPr>
              <a:t>Course Prerequisites- It is Beginner friendly so no prior knowledge required.</a:t>
            </a:r>
          </a:p>
          <a:p>
            <a:pPr marL="522461" indent="-391846">
              <a:spcAft>
                <a:spcPts val="1286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903" spc="-1" dirty="0">
                <a:latin typeface="Arial"/>
              </a:rPr>
              <a:t>Doubt clearing Through email at </a:t>
            </a:r>
            <a:r>
              <a:rPr lang="en-GB" sz="2903" spc="-1" dirty="0">
                <a:latin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support@inmovidu.com</a:t>
            </a:r>
            <a:endParaRPr lang="en-GB" sz="2903" spc="-1" dirty="0">
              <a:latin typeface="Arial"/>
            </a:endParaRPr>
          </a:p>
          <a:p>
            <a:pPr marL="522461" indent="-391846">
              <a:spcAft>
                <a:spcPts val="1286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903" spc="-1" dirty="0">
                <a:latin typeface="Arial"/>
              </a:rPr>
              <a:t>+91 8296507779 - for Any support queries</a:t>
            </a:r>
            <a:endParaRPr lang="en-GB" sz="2903" spc="-1" dirty="0">
              <a:latin typeface="Arial"/>
            </a:endParaRPr>
          </a:p>
          <a:p>
            <a:pPr marL="522461" indent="-391846">
              <a:spcAft>
                <a:spcPts val="1286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903" spc="-1" dirty="0">
                <a:latin typeface="Arial"/>
              </a:rPr>
              <a:t>Learning Objectives: Project based learning of Embedded system, Robotics and IoT.  </a:t>
            </a:r>
          </a:p>
          <a:p>
            <a:pPr marL="522461" indent="-391846">
              <a:spcAft>
                <a:spcPts val="1286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903" spc="-1" dirty="0">
                <a:latin typeface="Arial"/>
              </a:rPr>
              <a:t>No Hardware is required. </a:t>
            </a:r>
          </a:p>
          <a:p>
            <a:pPr marL="522461" indent="-391846">
              <a:spcAft>
                <a:spcPts val="1286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903" spc="-1">
                <a:latin typeface="Arial"/>
              </a:rPr>
              <a:t>Downloadable </a:t>
            </a:r>
            <a:r>
              <a:rPr lang="en-GB" sz="2903" spc="-1" dirty="0">
                <a:latin typeface="Arial"/>
              </a:rPr>
              <a:t>content will be provided</a:t>
            </a:r>
          </a:p>
          <a:p>
            <a:pPr marL="522461" indent="-391846">
              <a:spcAft>
                <a:spcPts val="1286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903" spc="-1" dirty="0">
              <a:latin typeface="Arial"/>
            </a:endParaRPr>
          </a:p>
          <a:p>
            <a:pPr marL="130615">
              <a:spcAft>
                <a:spcPts val="1286"/>
              </a:spcAft>
              <a:buClr>
                <a:srgbClr val="000000"/>
              </a:buClr>
              <a:buSzPct val="45000"/>
            </a:pPr>
            <a:endParaRPr lang="en-GB" sz="2903" spc="-1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CD3134-12B9-40E8-8436-BC76EE7901D9}"/>
              </a:ext>
            </a:extLst>
          </p:cNvPr>
          <p:cNvSpPr txBox="1"/>
          <p:nvPr/>
        </p:nvSpPr>
        <p:spPr>
          <a:xfrm>
            <a:off x="489396" y="454532"/>
            <a:ext cx="5447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Training Highlights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7BAB5BEC-FC8C-4A7E-AE99-C1C881CB7F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6858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u="sng" dirty="0">
                <a:solidFill>
                  <a:schemeClr val="tx1"/>
                </a:solidFill>
              </a:rPr>
              <a:t>Physical appearance </a:t>
            </a:r>
          </a:p>
        </p:txBody>
      </p:sp>
      <p:pic>
        <p:nvPicPr>
          <p:cNvPr id="13314" name="Picture 4">
            <a:extLst>
              <a:ext uri="{FF2B5EF4-FFF2-40B4-BE49-F238E27FC236}">
                <a16:creationId xmlns:a16="http://schemas.microsoft.com/office/drawing/2014/main" id="{0CFC271A-37E9-45B8-83AB-66A8C1F955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52889" y="3027363"/>
            <a:ext cx="4086225" cy="1433512"/>
          </a:xfr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4" descr="C:\Users\Pavan\Desktop\Resistance-color-code-chart-with-examples-of-4-and-5-band-resistors.png">
            <a:extLst>
              <a:ext uri="{FF2B5EF4-FFF2-40B4-BE49-F238E27FC236}">
                <a16:creationId xmlns:a16="http://schemas.microsoft.com/office/drawing/2014/main" id="{951396CD-2456-46F5-B3CA-6172AD7B3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71600"/>
            <a:ext cx="89868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D0B7DD0E-338A-4A28-869F-01431F565A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5000" y="6858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u="sng"/>
              <a:t>Practical Use….</a:t>
            </a:r>
          </a:p>
        </p:txBody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0B5DA579-5BF1-40D0-817C-5B3DB252C3C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To reduce the current flowing in circuit, use resistance in parallel.</a:t>
            </a:r>
          </a:p>
          <a:p>
            <a:endParaRPr lang="en-US" altLang="en-US"/>
          </a:p>
        </p:txBody>
      </p:sp>
      <p:pic>
        <p:nvPicPr>
          <p:cNvPr id="15364" name="Picture 5">
            <a:extLst>
              <a:ext uri="{FF2B5EF4-FFF2-40B4-BE49-F238E27FC236}">
                <a16:creationId xmlns:a16="http://schemas.microsoft.com/office/drawing/2014/main" id="{B4F01C07-2B84-4862-87EA-D08E9566A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3200401"/>
            <a:ext cx="7415213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>
            <a:extLst>
              <a:ext uri="{FF2B5EF4-FFF2-40B4-BE49-F238E27FC236}">
                <a16:creationId xmlns:a16="http://schemas.microsoft.com/office/drawing/2014/main" id="{6F364FAC-7B2D-41EE-8B93-407EA651829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To reduce the voltage for any circuit, use resistance in series.</a:t>
            </a:r>
          </a:p>
        </p:txBody>
      </p:sp>
      <p:pic>
        <p:nvPicPr>
          <p:cNvPr id="16387" name="Picture 4">
            <a:extLst>
              <a:ext uri="{FF2B5EF4-FFF2-40B4-BE49-F238E27FC236}">
                <a16:creationId xmlns:a16="http://schemas.microsoft.com/office/drawing/2014/main" id="{5D487F7F-8585-44C3-932C-B7336C5DD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152776"/>
            <a:ext cx="647700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B47FA086-EBB9-4F80-AB66-75FC13BEAF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u="sng" dirty="0">
                <a:solidFill>
                  <a:schemeClr val="tx1"/>
                </a:solidFill>
              </a:rPr>
              <a:t>DIODES</a:t>
            </a:r>
          </a:p>
        </p:txBody>
      </p:sp>
      <p:sp>
        <p:nvSpPr>
          <p:cNvPr id="20482" name="Rectangle 3">
            <a:extLst>
              <a:ext uri="{FF2B5EF4-FFF2-40B4-BE49-F238E27FC236}">
                <a16:creationId xmlns:a16="http://schemas.microsoft.com/office/drawing/2014/main" id="{2DDECF4E-3D55-4C9C-8B85-0BC52F128E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 two-terminal electronic component that conducts electric current in only one direction.</a:t>
            </a:r>
          </a:p>
          <a:p>
            <a:pPr>
              <a:buFontTx/>
              <a:buNone/>
            </a:pPr>
            <a:endParaRPr lang="en-US" altLang="en-US"/>
          </a:p>
        </p:txBody>
      </p:sp>
      <p:sp>
        <p:nvSpPr>
          <p:cNvPr id="20484" name="AutoShape 8" descr="Diode &#10;connections">
            <a:extLst>
              <a:ext uri="{FF2B5EF4-FFF2-40B4-BE49-F238E27FC236}">
                <a16:creationId xmlns:a16="http://schemas.microsoft.com/office/drawing/2014/main" id="{2D7D6C13-AA7E-4BD6-B3BE-C204D927CC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72100" y="2895600"/>
            <a:ext cx="1447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20485" name="Picture 10" descr="Diode &#10;connections">
            <a:extLst>
              <a:ext uri="{FF2B5EF4-FFF2-40B4-BE49-F238E27FC236}">
                <a16:creationId xmlns:a16="http://schemas.microsoft.com/office/drawing/2014/main" id="{178055F1-901B-48F7-8901-44194ADD3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971800"/>
            <a:ext cx="53340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EB1E94FC-CD41-40BD-AB9C-6D24993C9B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1219200"/>
            <a:ext cx="8915400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000" dirty="0">
                <a:solidFill>
                  <a:schemeClr val="tx1"/>
                </a:solidFill>
              </a:rPr>
              <a:t>The direction of arrow shows the only possible direction of current.</a:t>
            </a:r>
          </a:p>
        </p:txBody>
      </p:sp>
      <p:pic>
        <p:nvPicPr>
          <p:cNvPr id="21506" name="Picture 3">
            <a:extLst>
              <a:ext uri="{FF2B5EF4-FFF2-40B4-BE49-F238E27FC236}">
                <a16:creationId xmlns:a16="http://schemas.microsoft.com/office/drawing/2014/main" id="{94815E48-CD1B-46D2-BD97-4672DDABB7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67364" y="3214688"/>
            <a:ext cx="1057275" cy="1058862"/>
          </a:xfr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2EC8882-0926-4CA7-8309-0FC46DE439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6096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u="sng" dirty="0">
                <a:solidFill>
                  <a:schemeClr val="tx1"/>
                </a:solidFill>
              </a:rPr>
              <a:t>Types of diodes</a:t>
            </a:r>
          </a:p>
        </p:txBody>
      </p:sp>
      <p:sp>
        <p:nvSpPr>
          <p:cNvPr id="22530" name="Rectangle 3">
            <a:extLst>
              <a:ext uri="{FF2B5EF4-FFF2-40B4-BE49-F238E27FC236}">
                <a16:creationId xmlns:a16="http://schemas.microsoft.com/office/drawing/2014/main" id="{C5D5DEB8-D27B-4B5D-A5F7-1E93EA3075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LED i.e Light Emitting Diodes</a:t>
            </a:r>
          </a:p>
          <a:p>
            <a:pPr>
              <a:buFontTx/>
              <a:buNone/>
            </a:pPr>
            <a:r>
              <a:rPr lang="en-US" altLang="en-US"/>
              <a:t>   These diodes emit light when provided with power supply.</a:t>
            </a:r>
          </a:p>
          <a:p>
            <a:endParaRPr lang="en-US" altLang="en-US"/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FA3F95F2-756D-406F-B682-A34205073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733800"/>
            <a:ext cx="40386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3">
            <a:extLst>
              <a:ext uri="{FF2B5EF4-FFF2-40B4-BE49-F238E27FC236}">
                <a16:creationId xmlns:a16="http://schemas.microsoft.com/office/drawing/2014/main" id="{A2599BD8-7CD2-4839-B0C9-60520C98C05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Photodiode</a:t>
            </a:r>
          </a:p>
          <a:p>
            <a:pPr>
              <a:buFontTx/>
              <a:buNone/>
            </a:pPr>
            <a:r>
              <a:rPr lang="en-US" altLang="en-US"/>
              <a:t>   These diode generates currents when exposed to light. </a:t>
            </a:r>
          </a:p>
          <a:p>
            <a:endParaRPr lang="en-US" altLang="en-US"/>
          </a:p>
        </p:txBody>
      </p:sp>
      <p:pic>
        <p:nvPicPr>
          <p:cNvPr id="23555" name="Picture 4">
            <a:extLst>
              <a:ext uri="{FF2B5EF4-FFF2-40B4-BE49-F238E27FC236}">
                <a16:creationId xmlns:a16="http://schemas.microsoft.com/office/drawing/2014/main" id="{F0677918-1030-441F-8EAF-2CCB6E511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343400"/>
            <a:ext cx="236220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E18196A6-7083-4349-BBAC-4714BBB660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5000" y="6858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u="sng" dirty="0">
                <a:solidFill>
                  <a:schemeClr val="tx1"/>
                </a:solidFill>
              </a:rPr>
              <a:t>Practical use</a:t>
            </a:r>
          </a:p>
        </p:txBody>
      </p:sp>
      <p:sp>
        <p:nvSpPr>
          <p:cNvPr id="24578" name="Rectangle 3">
            <a:extLst>
              <a:ext uri="{FF2B5EF4-FFF2-40B4-BE49-F238E27FC236}">
                <a16:creationId xmlns:a16="http://schemas.microsoft.com/office/drawing/2014/main" id="{B8760AC0-481D-4EC0-B765-87A8B16775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57400" y="2743201"/>
            <a:ext cx="8229600" cy="3306763"/>
          </a:xfrm>
        </p:spPr>
        <p:txBody>
          <a:bodyPr/>
          <a:lstStyle/>
          <a:p>
            <a:r>
              <a:rPr lang="en-US" altLang="en-US" dirty="0"/>
              <a:t>Used as a switch</a:t>
            </a:r>
          </a:p>
          <a:p>
            <a:r>
              <a:rPr lang="en-US" altLang="en-US" dirty="0"/>
              <a:t>LED as indicators</a:t>
            </a:r>
          </a:p>
          <a:p>
            <a:r>
              <a:rPr lang="en-US" altLang="en-US" dirty="0"/>
              <a:t>Photodiodes as light detector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70BD83-B635-4BC9-9F63-6B94D33F7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7537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41EE1-09CE-482F-ACCD-A5A11B84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F7A97-EB57-4D5E-9634-C88B87B1F2D8}" type="slidenum">
              <a:rPr lang="en-US" altLang="en-US" smtClean="0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349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D76142-819E-4F4D-A747-0287E1B56D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08F6A59E-493E-4071-9070-BCE1891C0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521580"/>
              </p:ext>
            </p:extLst>
          </p:nvPr>
        </p:nvGraphicFramePr>
        <p:xfrm>
          <a:off x="148485" y="515549"/>
          <a:ext cx="11788959" cy="622628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929653">
                  <a:extLst>
                    <a:ext uri="{9D8B030D-6E8A-4147-A177-3AD203B41FA5}">
                      <a16:colId xmlns:a16="http://schemas.microsoft.com/office/drawing/2014/main" val="1025445059"/>
                    </a:ext>
                  </a:extLst>
                </a:gridCol>
                <a:gridCol w="3929653">
                  <a:extLst>
                    <a:ext uri="{9D8B030D-6E8A-4147-A177-3AD203B41FA5}">
                      <a16:colId xmlns:a16="http://schemas.microsoft.com/office/drawing/2014/main" val="3699935460"/>
                    </a:ext>
                  </a:extLst>
                </a:gridCol>
                <a:gridCol w="3929653">
                  <a:extLst>
                    <a:ext uri="{9D8B030D-6E8A-4147-A177-3AD203B41FA5}">
                      <a16:colId xmlns:a16="http://schemas.microsoft.com/office/drawing/2014/main" val="2326693856"/>
                    </a:ext>
                  </a:extLst>
                </a:gridCol>
              </a:tblGrid>
              <a:tr h="72731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Introduction to class </a:t>
                      </a:r>
                      <a:endParaRPr lang="hi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Introduction to Embedded C programming using Arduino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Working with software and Simulation Environment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852453"/>
                  </a:ext>
                </a:extLst>
              </a:tr>
              <a:tr h="2333258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Software and Hardware Terminology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What is IoT and Embedded System?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Different devices used for Embedded System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Arduino Uno Architecture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Basics of Embedded C programming for Arduino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Setup the IDE, Writing Arduino Software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Arduino Libraries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hi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Playing with the GPIO pins of the Arduino Uno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Testing of electronics component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Automatic Function of Arduino Uno to Blink LEDs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Alternate LEDs(2)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Traffic Light Control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400" dirty="0"/>
                        <a:t>	</a:t>
                      </a:r>
                    </a:p>
                    <a:p>
                      <a:pPr algn="l"/>
                      <a:endParaRPr lang="hi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159290"/>
                  </a:ext>
                </a:extLst>
              </a:tr>
              <a:tr h="72731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Hardware Communication</a:t>
                      </a:r>
                      <a:endParaRPr lang="hi-IN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Concept of Pulse Width Modulation</a:t>
                      </a:r>
                    </a:p>
                    <a:p>
                      <a:pPr algn="ctr"/>
                      <a:r>
                        <a:rPr lang="en-US" sz="1400" b="1" dirty="0"/>
                        <a:t>For loop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Sensor Interface and working</a:t>
                      </a:r>
                      <a:endParaRPr lang="hi-IN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152930"/>
                  </a:ext>
                </a:extLst>
              </a:tr>
              <a:tr h="2403167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SPI communication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UART communication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I2C communication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Manual Function of Arduino Uno to control LED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Combining Manual and Automatic Control of 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Basic of signal processing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 Controlling Brightness of an LED without For Loop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Controlling Brightness of an LED with For Loop</a:t>
                      </a:r>
                    </a:p>
                    <a:p>
                      <a:pPr algn="l"/>
                      <a:endParaRPr lang="hi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	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Overview of Sensors working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Analog and Digital Sensors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Interfacing of Humidity, Motion, Light and Gas Sensor with Arduino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Temperature using DHT11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Interfacing of Actuators with Arduino.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Interfacing of Relay Switch and Servo Motor with Arduino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Automatic room temperature control system</a:t>
                      </a:r>
                    </a:p>
                    <a:p>
                      <a:pPr algn="l"/>
                      <a:endParaRPr lang="hi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2937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7867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155F17-E6FC-4CF9-A457-188430C7A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3 Laws of robotics by Isaac Asimov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05D25D-D6F3-47DD-8332-818ED576B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 robot may not injure a human being or, through inaction, allow a human being to come to harm.</a:t>
            </a:r>
          </a:p>
          <a:p>
            <a:endParaRPr lang="en-US" b="1" dirty="0"/>
          </a:p>
          <a:p>
            <a:r>
              <a:rPr lang="en-US" b="1" dirty="0"/>
              <a:t>A robot must obey orders given it by human beings except where such orders would conflict with the First Law.</a:t>
            </a:r>
          </a:p>
          <a:p>
            <a:endParaRPr lang="en-US" b="1" dirty="0"/>
          </a:p>
          <a:p>
            <a:r>
              <a:rPr lang="en-US" b="1" dirty="0"/>
              <a:t>A robot must protect its own existence as long as such protection does not conflict with the First or Second Law.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2D0AC-AEBC-4C2F-A704-CF1E55BBD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F7A97-EB57-4D5E-9634-C88B87B1F2D8}" type="slidenum">
              <a:rPr lang="en-US" altLang="en-US" smtClean="0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21690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CDCBCA2-83DF-4B5C-87A3-3E473DD0D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5400" b="1" u="sng" dirty="0">
                <a:solidFill>
                  <a:schemeClr val="bg1"/>
                </a:solidFill>
              </a:rPr>
              <a:t>DC Motor</a:t>
            </a:r>
          </a:p>
        </p:txBody>
      </p:sp>
      <p:pic>
        <p:nvPicPr>
          <p:cNvPr id="6" name="Content Placeholder 3" descr="images (1).jpg">
            <a:extLst>
              <a:ext uri="{FF2B5EF4-FFF2-40B4-BE49-F238E27FC236}">
                <a16:creationId xmlns:a16="http://schemas.microsoft.com/office/drawing/2014/main" id="{B8BAD941-BDAC-4664-91E9-B1D26D61E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9737" y="3425031"/>
            <a:ext cx="1152525" cy="11525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E6410-1B91-4965-8BB2-63383DB89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F7A97-EB57-4D5E-9634-C88B87B1F2D8}" type="slidenum">
              <a:rPr lang="en-US" altLang="en-US" smtClean="0"/>
              <a:pPr/>
              <a:t>41</a:t>
            </a:fld>
            <a:endParaRPr lang="en-US" alt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5F1DFFD-4D8E-4F10-AEF6-C328CCB665F3}"/>
              </a:ext>
            </a:extLst>
          </p:cNvPr>
          <p:cNvSpPr txBox="1">
            <a:spLocks noChangeArrowheads="1"/>
          </p:cNvSpPr>
          <p:nvPr/>
        </p:nvSpPr>
        <p:spPr>
          <a:xfrm>
            <a:off x="666482" y="2228047"/>
            <a:ext cx="8229600" cy="3306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xygen Light"/>
              <a:buChar char="⇨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 Light"/>
              <a:buChar char="⇾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xygen Light"/>
              <a:buChar char="￫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●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○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■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●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○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Oxygen Light"/>
              <a:buChar char="■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altLang="en-US" sz="3200" b="1" kern="0" dirty="0"/>
              <a:t>It Contains 2 Terminal </a:t>
            </a:r>
          </a:p>
          <a:p>
            <a:r>
              <a:rPr lang="en-US" altLang="en-US" sz="3200" b="1" kern="0" dirty="0"/>
              <a:t>3 states- Clockwise, Anticlockwise and stop</a:t>
            </a:r>
          </a:p>
          <a:p>
            <a:endParaRPr lang="en-US" altLang="en-US" kern="0" dirty="0"/>
          </a:p>
          <a:p>
            <a:endParaRPr lang="en-US" altLang="en-US" kern="0" dirty="0"/>
          </a:p>
        </p:txBody>
      </p:sp>
    </p:spTree>
    <p:extLst>
      <p:ext uri="{BB962C8B-B14F-4D97-AF65-F5344CB8AC3E}">
        <p14:creationId xmlns:p14="http://schemas.microsoft.com/office/powerpoint/2010/main" val="3289339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DF93E1-2199-4757-AAE8-CB19DD92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5FFA0A-A864-4A44-8ABD-4DFDD62CD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B3D83-0483-4831-9707-EA02648DB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F7A97-EB57-4D5E-9634-C88B87B1F2D8}" type="slidenum">
              <a:rPr lang="en-US" altLang="en-US" smtClean="0"/>
              <a:pPr/>
              <a:t>42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6D4F2-6EE7-4B51-B50E-31BC4771D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3754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052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8299C4-E8A3-4870-BD22-2B36A9963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36E492-9064-4033-9DEF-37D2C1C9C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1FFA6-E6E8-4CAD-B7BA-4F01F575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F7A97-EB57-4D5E-9634-C88B87B1F2D8}" type="slidenum">
              <a:rPr lang="en-US" altLang="en-US" smtClean="0"/>
              <a:pPr/>
              <a:t>43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E148D-7181-401A-9F57-D5A671CB2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660"/>
            <a:ext cx="12192000" cy="642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038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AD7814-E51D-48DA-8093-13826AE73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06FA53-2129-48EC-B13B-201AE63AB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64BCD-A50F-4895-B85E-E8545E19B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F7A97-EB57-4D5E-9634-C88B87B1F2D8}" type="slidenum">
              <a:rPr lang="en-US" altLang="en-US" smtClean="0"/>
              <a:pPr/>
              <a:t>44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59BE28-9D44-4135-BE8A-288CDAE99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10757"/>
            <a:ext cx="12192000" cy="716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518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B889DB-CF26-4A22-930A-034AEFF21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u="sng" kern="0" dirty="0">
                <a:solidFill>
                  <a:schemeClr val="bg1"/>
                </a:solidFill>
              </a:rPr>
              <a:t>DC Motor</a:t>
            </a:r>
            <a:br>
              <a:rPr lang="en-US" sz="3200" b="1" u="sng" kern="0" dirty="0">
                <a:solidFill>
                  <a:schemeClr val="bg1"/>
                </a:solidFill>
              </a:rPr>
            </a:b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B31143F-76FB-4C1A-9F9B-8367AFE25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423" b="45083"/>
          <a:stretch/>
        </p:blipFill>
        <p:spPr>
          <a:xfrm>
            <a:off x="-656823" y="0"/>
            <a:ext cx="12848823" cy="711102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C0632-F720-4BF9-B9E0-D3D9F201F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F7A97-EB57-4D5E-9634-C88B87B1F2D8}" type="slidenum">
              <a:rPr lang="en-US" altLang="en-US" smtClean="0"/>
              <a:pPr/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75329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C12BB2-A230-41A6-BB24-CD51F7487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Remote Controlled Car (Based on two motors)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A8F203-F2A6-4D6D-8146-4AC853767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IN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Controlling the car from Serial Monitor--</a:t>
            </a:r>
            <a:r>
              <a:rPr lang="en-IN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Tinkercad</a:t>
            </a:r>
            <a:endParaRPr lang="en-US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lphaUcPeriod"/>
            </a:pPr>
            <a:r>
              <a:rPr lang="en-IN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Controlling the car from mobile app—Bluetooth (Optional)</a:t>
            </a:r>
            <a:endParaRPr lang="en-US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025D9-6FE4-42F1-BCBA-53080A275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F7A97-EB57-4D5E-9634-C88B87B1F2D8}" type="slidenum">
              <a:rPr lang="en-US" altLang="en-US" smtClean="0"/>
              <a:pPr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84967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770309-A44B-4EEC-A14A-953B8321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B504CF-E0E1-4387-92F3-E5742D077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799" y="1879600"/>
            <a:ext cx="10337045" cy="4637109"/>
          </a:xfrm>
        </p:spPr>
        <p:txBody>
          <a:bodyPr>
            <a:normAutofit fontScale="92500" lnSpcReduction="20000"/>
          </a:bodyPr>
          <a:lstStyle/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IN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motors—backside of the chassis                                   1) Forward (clockwise)</a:t>
            </a:r>
            <a:endParaRPr lang="en-US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IN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                         2) Backward (anticlockwise)</a:t>
            </a:r>
            <a:endParaRPr lang="en-US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IN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                         3) Right</a:t>
            </a:r>
            <a:endParaRPr lang="en-US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IN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                         4)  Left</a:t>
            </a:r>
            <a:endParaRPr lang="en-US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IN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                         5) Stop</a:t>
            </a:r>
            <a:endParaRPr lang="en-US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IN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                             </a:t>
            </a:r>
            <a:endParaRPr lang="en-US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IN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castor ball (Balancing wheel)</a:t>
            </a:r>
            <a:endParaRPr lang="en-US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E7D91-F8D1-4AE5-817C-595CE6743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F7A97-EB57-4D5E-9634-C88B87B1F2D8}" type="slidenum">
              <a:rPr lang="en-US" altLang="en-US" smtClean="0"/>
              <a:pPr/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95819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F185B3-AF2D-4275-A266-4CC34D17B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677" y="501561"/>
            <a:ext cx="11505827" cy="6254774"/>
          </a:xfrm>
        </p:spPr>
        <p:txBody>
          <a:bodyPr/>
          <a:lstStyle/>
          <a:p>
            <a:pPr marL="7620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ROBOT’S MOVEMENT      (Anti- Forward, Clock-Backward)</a:t>
            </a:r>
            <a:endParaRPr lang="en-US" sz="3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LEFT MOTOR                                     RIGHT MOTOR</a:t>
            </a:r>
            <a:endParaRPr lang="en-US" sz="3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FORWARD                                F                                                         </a:t>
            </a:r>
            <a:r>
              <a:rPr lang="en-IN" sz="32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endParaRPr lang="en-US" sz="3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BACKWARD                              B                                                       </a:t>
            </a:r>
            <a:r>
              <a:rPr lang="en-IN" sz="32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endParaRPr lang="en-US" sz="3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LEFT                                           S                                                        F</a:t>
            </a:r>
            <a:endParaRPr lang="en-US" sz="3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RIGHT                                        F                                                        S</a:t>
            </a:r>
            <a:endParaRPr lang="en-US" sz="3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IN" sz="3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STOP                                         S                                                         </a:t>
            </a:r>
            <a:r>
              <a:rPr lang="en-IN" sz="32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endParaRPr lang="en-US" sz="3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1BD13-AC13-4FEE-A7E1-164EC96D0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F7A97-EB57-4D5E-9634-C88B87B1F2D8}" type="slidenum">
              <a:rPr lang="en-US" altLang="en-US" smtClean="0"/>
              <a:pPr/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00118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7D78B1-D7B5-46C7-B812-1EB40E795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5D5387-C22D-444A-86D2-5704069DB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799" y="1879600"/>
            <a:ext cx="10850975" cy="4753019"/>
          </a:xfrm>
        </p:spPr>
        <p:txBody>
          <a:bodyPr/>
          <a:lstStyle/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LEFT MOTOR                                   RIGHT MOTOR</a:t>
            </a:r>
            <a:endParaRPr lang="en-US" sz="28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LEFT                                    STOP                                                 FORWARD</a:t>
            </a:r>
            <a:endParaRPr lang="en-US" sz="28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LEFT                                     BACKWARD                                     FORWARD</a:t>
            </a:r>
            <a:endParaRPr lang="en-US" sz="28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IN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LEFT                                    FORWARD (SLOW)                       FORWARD(FAST)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D7C66-5537-47DC-B3E7-0DF9CBA0D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F7A97-EB57-4D5E-9634-C88B87B1F2D8}" type="slidenum">
              <a:rPr lang="en-US" altLang="en-US" smtClean="0"/>
              <a:pPr/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0989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82404B-D05E-4918-97D4-648DCD5201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2F7CF6F3-D7B7-47DF-A311-18805C92AA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013612"/>
              </p:ext>
            </p:extLst>
          </p:nvPr>
        </p:nvGraphicFramePr>
        <p:xfrm>
          <a:off x="148485" y="515549"/>
          <a:ext cx="11788959" cy="6191049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929653">
                  <a:extLst>
                    <a:ext uri="{9D8B030D-6E8A-4147-A177-3AD203B41FA5}">
                      <a16:colId xmlns:a16="http://schemas.microsoft.com/office/drawing/2014/main" val="1025445059"/>
                    </a:ext>
                  </a:extLst>
                </a:gridCol>
                <a:gridCol w="3929653">
                  <a:extLst>
                    <a:ext uri="{9D8B030D-6E8A-4147-A177-3AD203B41FA5}">
                      <a16:colId xmlns:a16="http://schemas.microsoft.com/office/drawing/2014/main" val="3699935460"/>
                    </a:ext>
                  </a:extLst>
                </a:gridCol>
                <a:gridCol w="3929653">
                  <a:extLst>
                    <a:ext uri="{9D8B030D-6E8A-4147-A177-3AD203B41FA5}">
                      <a16:colId xmlns:a16="http://schemas.microsoft.com/office/drawing/2014/main" val="2326693856"/>
                    </a:ext>
                  </a:extLst>
                </a:gridCol>
              </a:tblGrid>
              <a:tr h="72731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Implementation on Arduino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What is Robot?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  <a:p>
                      <a:pPr algn="ctr"/>
                      <a:r>
                        <a:rPr lang="en-GB" sz="1400" dirty="0"/>
                        <a:t>Motion of robot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852453"/>
                  </a:ext>
                </a:extLst>
              </a:tr>
              <a:tr h="2333258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Projects on Arduino UNO board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GPIO pins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Sensor interface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Communicating device: Bluetooth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Introduction of Robot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Types of Robot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Future of Robot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Industrial applications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Domestic applications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Commercial applications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What are Motors?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Using Motors with Arduino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Usage of Motor Drivers -L293D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Mini Project: Controlling RC Car</a:t>
                      </a:r>
                    </a:p>
                    <a:p>
                      <a:pPr algn="l"/>
                      <a:endParaRPr lang="hi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159290"/>
                  </a:ext>
                </a:extLst>
              </a:tr>
              <a:tr h="72731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Robotics capstone project </a:t>
                      </a:r>
                      <a:endParaRPr lang="hi-IN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Introduction to IoT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IoT Network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152930"/>
                  </a:ext>
                </a:extLst>
              </a:tr>
              <a:tr h="2403167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Obstacle avoidance robot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line following robot</a:t>
                      </a:r>
                    </a:p>
                    <a:p>
                      <a:pPr algn="l"/>
                      <a:endParaRPr lang="hi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History of Internet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Difference between IoT Device and Embedded Device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IoT Case Study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Selection of IoT Board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Cloud and Analytics</a:t>
                      </a:r>
                    </a:p>
                    <a:p>
                      <a:pPr algn="l"/>
                      <a:endParaRPr lang="hi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	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Introduction to SDN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Introduction to CCN with connected car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Other protocol </a:t>
                      </a:r>
                    </a:p>
                    <a:p>
                      <a:pPr algn="l"/>
                      <a:endParaRPr lang="hi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2937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04772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79901F-2487-4DEE-AFA3-C22EA8E86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664" y="218227"/>
            <a:ext cx="10052485" cy="4140000"/>
          </a:xfrm>
        </p:spPr>
        <p:txBody>
          <a:bodyPr>
            <a:normAutofit lnSpcReduction="10000"/>
          </a:bodyPr>
          <a:lstStyle/>
          <a:p>
            <a:pPr marL="7620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620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robotic car to be controlled by serial monitor commands</a:t>
            </a:r>
            <a:endParaRPr lang="en-US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Commands taken should be in the form of String</a:t>
            </a:r>
            <a:endParaRPr lang="en-US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should  contain 2 motors</a:t>
            </a:r>
            <a:endParaRPr lang="en-US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Consider Clockwise as forward and anticlockwise as backward          </a:t>
            </a:r>
            <a:endParaRPr lang="en-US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Commands</a:t>
            </a:r>
            <a:endParaRPr lang="en-US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--FORWARD</a:t>
            </a:r>
            <a:endParaRPr lang="en-US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--BACKWARD</a:t>
            </a:r>
            <a:endParaRPr lang="en-US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--RIGHT</a:t>
            </a:r>
            <a:endParaRPr lang="en-US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--LEFT</a:t>
            </a:r>
            <a:endParaRPr lang="en-US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--STOP         </a:t>
            </a:r>
            <a:endParaRPr lang="en-US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D504E-7171-416D-98C6-3CDDE2B9C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F7A97-EB57-4D5E-9634-C88B87B1F2D8}" type="slidenum">
              <a:rPr lang="en-US" altLang="en-US" smtClean="0"/>
              <a:pPr/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13609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970898-F25D-46CA-8909-CAEF6A839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891" y="1359000"/>
            <a:ext cx="8173600" cy="4140000"/>
          </a:xfrm>
        </p:spPr>
        <p:txBody>
          <a:bodyPr>
            <a:normAutofit fontScale="62500" lnSpcReduction="20000"/>
          </a:bodyPr>
          <a:lstStyle/>
          <a:p>
            <a:pPr marL="30480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COMPONENTS :</a:t>
            </a:r>
            <a:endParaRPr lang="en-US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Arduino Uno</a:t>
            </a:r>
            <a:endParaRPr lang="en-US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Arduino Uno USB Cable</a:t>
            </a:r>
            <a:endParaRPr lang="en-US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L293D Motor Driver board</a:t>
            </a:r>
            <a:endParaRPr lang="en-US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DC Motors -2</a:t>
            </a:r>
            <a:endParaRPr lang="en-US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Castor Wheel</a:t>
            </a:r>
            <a:endParaRPr lang="en-US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Chassis</a:t>
            </a:r>
            <a:endParaRPr lang="en-US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Wheel</a:t>
            </a:r>
            <a:endParaRPr lang="en-US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Jumper Cables</a:t>
            </a:r>
            <a:endParaRPr lang="en-US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BlueTooth</a:t>
            </a:r>
            <a:r>
              <a:rPr lang="en-IN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HC05 (4 pins, STATE and KEY not included)</a:t>
            </a:r>
            <a:endParaRPr lang="en-US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1000"/>
              </a:spcAft>
              <a:buNone/>
            </a:pPr>
            <a:r>
              <a:rPr lang="en-IN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Powerbank</a:t>
            </a:r>
            <a:endParaRPr lang="en-US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ED36D-9F5F-4EC2-ADAE-EE3B1B03C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F7A97-EB57-4D5E-9634-C88B87B1F2D8}" type="slidenum">
              <a:rPr lang="en-US" altLang="en-US" smtClean="0"/>
              <a:pPr/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6320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8C6CBE-6A31-4C36-9C1E-8018B794D7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35C5EF-F1A1-49F2-B293-84BCBFB36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608597"/>
              </p:ext>
            </p:extLst>
          </p:nvPr>
        </p:nvGraphicFramePr>
        <p:xfrm>
          <a:off x="254555" y="463640"/>
          <a:ext cx="11682891" cy="6454339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894297">
                  <a:extLst>
                    <a:ext uri="{9D8B030D-6E8A-4147-A177-3AD203B41FA5}">
                      <a16:colId xmlns:a16="http://schemas.microsoft.com/office/drawing/2014/main" val="1025445059"/>
                    </a:ext>
                  </a:extLst>
                </a:gridCol>
                <a:gridCol w="3894297">
                  <a:extLst>
                    <a:ext uri="{9D8B030D-6E8A-4147-A177-3AD203B41FA5}">
                      <a16:colId xmlns:a16="http://schemas.microsoft.com/office/drawing/2014/main" val="3699935460"/>
                    </a:ext>
                  </a:extLst>
                </a:gridCol>
                <a:gridCol w="3894297">
                  <a:extLst>
                    <a:ext uri="{9D8B030D-6E8A-4147-A177-3AD203B41FA5}">
                      <a16:colId xmlns:a16="http://schemas.microsoft.com/office/drawing/2014/main" val="2326693856"/>
                    </a:ext>
                  </a:extLst>
                </a:gridCol>
              </a:tblGrid>
              <a:tr h="742223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IoT and Cloud Platforms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Android App Development</a:t>
                      </a:r>
                    </a:p>
                    <a:p>
                      <a:pPr algn="ctr"/>
                      <a:r>
                        <a:rPr lang="en-US" sz="1400" dirty="0"/>
                        <a:t>using MIT App Inventor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  <a:p>
                      <a:pPr algn="ctr"/>
                      <a:r>
                        <a:rPr lang="en-US" sz="1400" dirty="0"/>
                        <a:t>Dashboard and Feeds</a:t>
                      </a:r>
                    </a:p>
                    <a:p>
                      <a:pPr algn="ctr"/>
                      <a:r>
                        <a:rPr lang="en-US" sz="1400" dirty="0"/>
                        <a:t>Creating Applets using IFTTT</a:t>
                      </a:r>
                    </a:p>
                    <a:p>
                      <a:pPr algn="ctr"/>
                      <a:r>
                        <a:rPr lang="en-US" sz="1400" dirty="0"/>
                        <a:t>Google Assistant Project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852453"/>
                  </a:ext>
                </a:extLst>
              </a:tr>
              <a:tr h="2352784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Using </a:t>
                      </a:r>
                      <a:r>
                        <a:rPr lang="en-US" sz="1400" dirty="0" err="1"/>
                        <a:t>Thingspeak</a:t>
                      </a:r>
                      <a:endParaRPr lang="en-US" sz="14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HTTP Protocol: GET and POST Method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Write and Read API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Speech to Text Conversion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Retrieving Cloud Value and Visualization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on App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HTTP Request and Response Visualization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IoT 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Publishing value on Adafruit Server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Creating a simple Applet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IoT LED Lamp using Google Assistant and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Adafruit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Feeds and Dashboards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159290"/>
                  </a:ext>
                </a:extLst>
              </a:tr>
              <a:tr h="733398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  <a:p>
                      <a:pPr algn="ctr"/>
                      <a:r>
                        <a:rPr lang="en-US" sz="1400" b="1" dirty="0"/>
                        <a:t>Wireless protocol basic and Characteristic </a:t>
                      </a:r>
                      <a:endParaRPr lang="hi-IN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  <a:p>
                      <a:pPr algn="ctr"/>
                      <a:r>
                        <a:rPr lang="en-US" sz="1400" b="1" dirty="0"/>
                        <a:t>Dashboard and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  <a:p>
                      <a:pPr algn="ctr"/>
                      <a:r>
                        <a:rPr lang="en-US" sz="1400" b="1" dirty="0"/>
                        <a:t>Node-RED</a:t>
                      </a:r>
                    </a:p>
                    <a:p>
                      <a:pPr algn="ctr"/>
                      <a:r>
                        <a:rPr lang="en-US" sz="1400" b="1" dirty="0"/>
                        <a:t>From Idea to prototype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152930"/>
                  </a:ext>
                </a:extLst>
              </a:tr>
              <a:tr h="2423277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Install and configure MQTT broker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Program publish/subscribe simple programs on cloud server</a:t>
                      </a:r>
                    </a:p>
                    <a:p>
                      <a:pPr algn="l"/>
                      <a:endParaRPr lang="hi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Grafana and </a:t>
                      </a:r>
                      <a:r>
                        <a:rPr lang="en-US" sz="1400" dirty="0" err="1"/>
                        <a:t>InfluxDB</a:t>
                      </a:r>
                      <a:endParaRPr lang="en-US" sz="14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Creating Covid 19 dashboard </a:t>
                      </a:r>
                    </a:p>
                    <a:p>
                      <a:pPr algn="l"/>
                      <a:endParaRPr lang="hi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	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Understanding Node.js, Node-RED and executing some basic program</a:t>
                      </a:r>
                      <a:endParaRPr lang="hi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2937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5759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DF028B-F651-4933-8894-F0B45C60F4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011AD54-847F-454A-92D6-76DEB9528A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299172"/>
              </p:ext>
            </p:extLst>
          </p:nvPr>
        </p:nvGraphicFramePr>
        <p:xfrm>
          <a:off x="254555" y="463640"/>
          <a:ext cx="11682891" cy="625168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894297">
                  <a:extLst>
                    <a:ext uri="{9D8B030D-6E8A-4147-A177-3AD203B41FA5}">
                      <a16:colId xmlns:a16="http://schemas.microsoft.com/office/drawing/2014/main" val="1025445059"/>
                    </a:ext>
                  </a:extLst>
                </a:gridCol>
                <a:gridCol w="3894297">
                  <a:extLst>
                    <a:ext uri="{9D8B030D-6E8A-4147-A177-3AD203B41FA5}">
                      <a16:colId xmlns:a16="http://schemas.microsoft.com/office/drawing/2014/main" val="3699935460"/>
                    </a:ext>
                  </a:extLst>
                </a:gridCol>
                <a:gridCol w="3894297">
                  <a:extLst>
                    <a:ext uri="{9D8B030D-6E8A-4147-A177-3AD203B41FA5}">
                      <a16:colId xmlns:a16="http://schemas.microsoft.com/office/drawing/2014/main" val="2326693856"/>
                    </a:ext>
                  </a:extLst>
                </a:gridCol>
              </a:tblGrid>
              <a:tr h="742223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IBM Cloud 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Introduction to 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  <a:p>
                      <a:pPr algn="ctr"/>
                      <a:r>
                        <a:rPr lang="en-US" sz="1400" dirty="0"/>
                        <a:t>Computer vision on </a:t>
                      </a:r>
                      <a:r>
                        <a:rPr lang="en-US" sz="1400" dirty="0" err="1"/>
                        <a:t>RaspberryPi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852453"/>
                  </a:ext>
                </a:extLst>
              </a:tr>
              <a:tr h="2352784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IBM IoT Watson platform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Sensor simulator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Working with Open Weather API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Variables, Datatypes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Functions and Parameters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Libraries, Integrating button in Node red with python code.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Surveillance camera using IoT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159290"/>
                  </a:ext>
                </a:extLst>
              </a:tr>
              <a:tr h="733398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  <a:p>
                      <a:pPr algn="ctr"/>
                      <a:r>
                        <a:rPr lang="en-US" sz="1400" b="1" dirty="0"/>
                        <a:t>Socket Programming</a:t>
                      </a:r>
                      <a:endParaRPr lang="hi-IN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  <a:p>
                      <a:pPr algn="ctr"/>
                      <a:r>
                        <a:rPr lang="en-US" sz="1400" b="1" dirty="0"/>
                        <a:t>Major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  <a:p>
                      <a:pPr algn="ctr"/>
                      <a:r>
                        <a:rPr lang="en-US" sz="1400" b="1" dirty="0"/>
                        <a:t>Node-RED</a:t>
                      </a:r>
                    </a:p>
                    <a:p>
                      <a:pPr algn="ctr"/>
                      <a:r>
                        <a:rPr lang="en-US" sz="1400" b="1" dirty="0"/>
                        <a:t>From Idea to prototype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152930"/>
                  </a:ext>
                </a:extLst>
              </a:tr>
              <a:tr h="2423277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Server and Client</a:t>
                      </a:r>
                      <a:endParaRPr lang="hi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Discussion and Doubt Clearing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algn="l"/>
                      <a:endParaRPr lang="hi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	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2937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0476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A64EF7-E378-4266-95DB-099749B366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97A3CB-AE3F-45BD-AC58-BD630327F284}"/>
              </a:ext>
            </a:extLst>
          </p:cNvPr>
          <p:cNvSpPr txBox="1"/>
          <p:nvPr/>
        </p:nvSpPr>
        <p:spPr>
          <a:xfrm>
            <a:off x="1712889" y="1859340"/>
            <a:ext cx="1059931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Internet of Things</a:t>
            </a:r>
          </a:p>
        </p:txBody>
      </p:sp>
    </p:spTree>
    <p:extLst>
      <p:ext uri="{BB962C8B-B14F-4D97-AF65-F5344CB8AC3E}">
        <p14:creationId xmlns:p14="http://schemas.microsoft.com/office/powerpoint/2010/main" val="130062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FD2E7A-5A23-47E8-A22E-E1B0162BD0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3DB208-77F2-47B2-A856-FA066F8DA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462" y="136525"/>
            <a:ext cx="9363076" cy="625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9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2761</TotalTime>
  <Words>1551</Words>
  <Application>Microsoft Office PowerPoint</Application>
  <PresentationFormat>Widescreen</PresentationFormat>
  <Paragraphs>388</Paragraphs>
  <Slides>51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Adobe Caslon Pro Bold</vt:lpstr>
      <vt:lpstr>Adobe Hebrew</vt:lpstr>
      <vt:lpstr>Arial</vt:lpstr>
      <vt:lpstr>Calibri</vt:lpstr>
      <vt:lpstr>Calibri Light</vt:lpstr>
      <vt:lpstr>Oxygen Light</vt:lpstr>
      <vt:lpstr>Wingdings</vt:lpstr>
      <vt:lpstr>Office Theme</vt:lpstr>
      <vt:lpstr>Welcome to the Industrial Training  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Embedded Systems</vt:lpstr>
      <vt:lpstr>Components of Embedded Systems</vt:lpstr>
      <vt:lpstr>a few points to remember…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RESISTORS</vt:lpstr>
      <vt:lpstr>PowerPoint Presentation</vt:lpstr>
      <vt:lpstr>Physical appearance </vt:lpstr>
      <vt:lpstr>PowerPoint Presentation</vt:lpstr>
      <vt:lpstr>Practical Use….</vt:lpstr>
      <vt:lpstr>PowerPoint Presentation</vt:lpstr>
      <vt:lpstr>DIODES</vt:lpstr>
      <vt:lpstr>The direction of arrow shows the only possible direction of current.</vt:lpstr>
      <vt:lpstr>Types of diodes</vt:lpstr>
      <vt:lpstr>PowerPoint Presentation</vt:lpstr>
      <vt:lpstr>Practical use</vt:lpstr>
      <vt:lpstr>PowerPoint Presentation</vt:lpstr>
      <vt:lpstr>3 Laws of robotics by Isaac Asimov</vt:lpstr>
      <vt:lpstr>DC Motor</vt:lpstr>
      <vt:lpstr>PowerPoint Presentation</vt:lpstr>
      <vt:lpstr>PowerPoint Presentation</vt:lpstr>
      <vt:lpstr>PowerPoint Presentation</vt:lpstr>
      <vt:lpstr>DC Motor </vt:lpstr>
      <vt:lpstr> Remote Controlled Car (Based on two motors)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course on</dc:title>
  <dc:creator>Anup poudel</dc:creator>
  <cp:lastModifiedBy>Anup poudel</cp:lastModifiedBy>
  <cp:revision>48</cp:revision>
  <dcterms:created xsi:type="dcterms:W3CDTF">2021-05-11T04:31:06Z</dcterms:created>
  <dcterms:modified xsi:type="dcterms:W3CDTF">2021-12-25T17:08:10Z</dcterms:modified>
</cp:coreProperties>
</file>